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1"/>
  </p:notesMasterIdLst>
  <p:handoutMasterIdLst>
    <p:handoutMasterId r:id="rId42"/>
  </p:handoutMasterIdLst>
  <p:sldIdLst>
    <p:sldId id="256" r:id="rId2"/>
    <p:sldId id="265" r:id="rId3"/>
    <p:sldId id="264" r:id="rId4"/>
    <p:sldId id="296" r:id="rId5"/>
    <p:sldId id="306" r:id="rId6"/>
    <p:sldId id="316" r:id="rId7"/>
    <p:sldId id="266" r:id="rId8"/>
    <p:sldId id="318" r:id="rId9"/>
    <p:sldId id="319" r:id="rId10"/>
    <p:sldId id="267" r:id="rId11"/>
    <p:sldId id="320" r:id="rId12"/>
    <p:sldId id="321" r:id="rId13"/>
    <p:sldId id="310" r:id="rId14"/>
    <p:sldId id="269" r:id="rId15"/>
    <p:sldId id="315" r:id="rId16"/>
    <p:sldId id="322" r:id="rId17"/>
    <p:sldId id="270" r:id="rId18"/>
    <p:sldId id="271" r:id="rId19"/>
    <p:sldId id="323" r:id="rId20"/>
    <p:sldId id="307" r:id="rId21"/>
    <p:sldId id="300" r:id="rId22"/>
    <p:sldId id="274" r:id="rId23"/>
    <p:sldId id="275" r:id="rId24"/>
    <p:sldId id="276" r:id="rId25"/>
    <p:sldId id="284" r:id="rId26"/>
    <p:sldId id="308" r:id="rId27"/>
    <p:sldId id="309" r:id="rId28"/>
    <p:sldId id="285" r:id="rId29"/>
    <p:sldId id="311" r:id="rId30"/>
    <p:sldId id="286" r:id="rId31"/>
    <p:sldId id="293" r:id="rId32"/>
    <p:sldId id="288" r:id="rId33"/>
    <p:sldId id="290" r:id="rId34"/>
    <p:sldId id="314" r:id="rId35"/>
    <p:sldId id="317" r:id="rId36"/>
    <p:sldId id="313" r:id="rId37"/>
    <p:sldId id="291" r:id="rId38"/>
    <p:sldId id="292" r:id="rId39"/>
    <p:sldId id="304" r:id="rId4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p:restoredTop sz="77959" autoAdjust="0"/>
  </p:normalViewPr>
  <p:slideViewPr>
    <p:cSldViewPr snapToGrid="0" snapToObjects="1">
      <p:cViewPr varScale="1">
        <p:scale>
          <a:sx n="89" d="100"/>
          <a:sy n="89" d="100"/>
        </p:scale>
        <p:origin x="1164" y="78"/>
      </p:cViewPr>
      <p:guideLst/>
    </p:cSldViewPr>
  </p:slideViewPr>
  <p:notesTextViewPr>
    <p:cViewPr>
      <p:scale>
        <a:sx n="3" d="2"/>
        <a:sy n="3" d="2"/>
      </p:scale>
      <p:origin x="0" y="0"/>
    </p:cViewPr>
  </p:notesTextViewPr>
  <p:notesViewPr>
    <p:cSldViewPr snapToGrid="0" snapToObjects="1">
      <p:cViewPr varScale="1">
        <p:scale>
          <a:sx n="76" d="100"/>
          <a:sy n="76" d="100"/>
        </p:scale>
        <p:origin x="28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049" tIns="46525" rIns="93049" bIns="46525" rtlCol="0"/>
          <a:lstStyle>
            <a:lvl1pPr algn="l">
              <a:defRPr sz="1200"/>
            </a:lvl1pPr>
          </a:lstStyle>
          <a:p>
            <a:r>
              <a:rPr lang="en-US" dirty="0"/>
              <a:t>sanitization for Food Safety</a:t>
            </a:r>
          </a:p>
        </p:txBody>
      </p:sp>
      <p:sp>
        <p:nvSpPr>
          <p:cNvPr id="3" name="Date Placeholder 2"/>
          <p:cNvSpPr>
            <a:spLocks noGrp="1"/>
          </p:cNvSpPr>
          <p:nvPr>
            <p:ph type="dt" sz="quarter" idx="1"/>
          </p:nvPr>
        </p:nvSpPr>
        <p:spPr>
          <a:xfrm>
            <a:off x="4008705" y="0"/>
            <a:ext cx="3066733" cy="469779"/>
          </a:xfrm>
          <a:prstGeom prst="rect">
            <a:avLst/>
          </a:prstGeom>
        </p:spPr>
        <p:txBody>
          <a:bodyPr vert="horz" lIns="93049" tIns="46525" rIns="93049" bIns="46525" rtlCol="0"/>
          <a:lstStyle>
            <a:lvl1pPr algn="r">
              <a:defRPr sz="1200"/>
            </a:lvl1pPr>
          </a:lstStyle>
          <a:p>
            <a:fld id="{B2FCBCC7-2844-984E-809D-1FFEFDDE058D}" type="datetimeFigureOut">
              <a:rPr lang="en-US" smtClean="0"/>
              <a:t>10/20/2020</a:t>
            </a:fld>
            <a:endParaRPr lang="en-US"/>
          </a:p>
        </p:txBody>
      </p:sp>
      <p:sp>
        <p:nvSpPr>
          <p:cNvPr id="4" name="Footer Placeholder 3"/>
          <p:cNvSpPr>
            <a:spLocks noGrp="1"/>
          </p:cNvSpPr>
          <p:nvPr>
            <p:ph type="ftr" sz="quarter" idx="2"/>
          </p:nvPr>
        </p:nvSpPr>
        <p:spPr>
          <a:xfrm>
            <a:off x="0" y="8893297"/>
            <a:ext cx="3066733" cy="469778"/>
          </a:xfrm>
          <a:prstGeom prst="rect">
            <a:avLst/>
          </a:prstGeom>
        </p:spPr>
        <p:txBody>
          <a:bodyPr vert="horz" lIns="93049" tIns="46525" rIns="93049" bIns="46525" rtlCol="0" anchor="b"/>
          <a:lstStyle>
            <a:lvl1pPr algn="l">
              <a:defRPr sz="1200"/>
            </a:lvl1pPr>
          </a:lstStyle>
          <a:p>
            <a:r>
              <a:rPr lang="en-US" dirty="0"/>
              <a:t>©2017 </a:t>
            </a:r>
            <a:r>
              <a:rPr lang="en-US" dirty="0" err="1"/>
              <a:t>MicroEssentialsLaboratory</a:t>
            </a:r>
            <a:endParaRPr lang="en-US" dirty="0"/>
          </a:p>
        </p:txBody>
      </p:sp>
      <p:sp>
        <p:nvSpPr>
          <p:cNvPr id="5" name="Slide Number Placeholder 4"/>
          <p:cNvSpPr>
            <a:spLocks noGrp="1"/>
          </p:cNvSpPr>
          <p:nvPr>
            <p:ph type="sldNum" sz="quarter" idx="3"/>
          </p:nvPr>
        </p:nvSpPr>
        <p:spPr>
          <a:xfrm>
            <a:off x="4008705" y="8893297"/>
            <a:ext cx="3066733" cy="469778"/>
          </a:xfrm>
          <a:prstGeom prst="rect">
            <a:avLst/>
          </a:prstGeom>
        </p:spPr>
        <p:txBody>
          <a:bodyPr vert="horz" lIns="93049" tIns="46525" rIns="93049" bIns="46525" rtlCol="0" anchor="b"/>
          <a:lstStyle>
            <a:lvl1pPr algn="r">
              <a:defRPr sz="1200"/>
            </a:lvl1pPr>
          </a:lstStyle>
          <a:p>
            <a:fld id="{DA7AEFF5-5922-1648-B040-854E967D5417}" type="slidenum">
              <a:rPr lang="en-US" smtClean="0"/>
              <a:t>‹#›</a:t>
            </a:fld>
            <a:endParaRPr lang="en-US" dirty="0"/>
          </a:p>
        </p:txBody>
      </p:sp>
    </p:spTree>
    <p:extLst>
      <p:ext uri="{BB962C8B-B14F-4D97-AF65-F5344CB8AC3E}">
        <p14:creationId xmlns:p14="http://schemas.microsoft.com/office/powerpoint/2010/main" val="60933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049" tIns="46525" rIns="93049" bIns="46525"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049" tIns="46525" rIns="93049" bIns="46525" rtlCol="0"/>
          <a:lstStyle>
            <a:lvl1pPr algn="r">
              <a:defRPr sz="1200"/>
            </a:lvl1pPr>
          </a:lstStyle>
          <a:p>
            <a:fld id="{1BD47766-64D3-3D41-A087-138794CA40E0}" type="datetimeFigureOut">
              <a:rPr lang="en-US" smtClean="0"/>
              <a:t>10/20/2020</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049" tIns="46525" rIns="93049" bIns="46525"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049" tIns="46525" rIns="93049" bIns="46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049" tIns="46525" rIns="93049" bIns="4652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049" tIns="46525" rIns="93049" bIns="46525" rtlCol="0" anchor="b"/>
          <a:lstStyle>
            <a:lvl1pPr algn="r">
              <a:defRPr sz="1200"/>
            </a:lvl1pPr>
          </a:lstStyle>
          <a:p>
            <a:fld id="{27327CC7-76E4-EA4E-A880-6E1FC418AC58}" type="slidenum">
              <a:rPr lang="en-US" smtClean="0"/>
              <a:t>‹#›</a:t>
            </a:fld>
            <a:endParaRPr lang="en-US"/>
          </a:p>
        </p:txBody>
      </p:sp>
    </p:spTree>
    <p:extLst>
      <p:ext uri="{BB962C8B-B14F-4D97-AF65-F5344CB8AC3E}">
        <p14:creationId xmlns:p14="http://schemas.microsoft.com/office/powerpoint/2010/main" val="53330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Sanitization for Food Safety, on using sanitizer test kits! I am your instructor, ____________________.</a:t>
            </a:r>
          </a:p>
          <a:p>
            <a:endParaRPr lang="en-US" dirty="0"/>
          </a:p>
          <a:p>
            <a:r>
              <a:rPr lang="en-US" i="1" dirty="0">
                <a:solidFill>
                  <a:schemeClr val="accent1"/>
                </a:solidFill>
              </a:rPr>
              <a:t>Provide background information on who you are, where you are from, and why you are here.</a:t>
            </a:r>
          </a:p>
          <a:p>
            <a:endParaRPr lang="en-US" dirty="0"/>
          </a:p>
          <a:p>
            <a:r>
              <a:rPr lang="en-US" dirty="0"/>
              <a:t>First, I’d like to point out a few things:</a:t>
            </a:r>
          </a:p>
          <a:p>
            <a:endParaRPr lang="en-US" dirty="0"/>
          </a:p>
          <a:p>
            <a:r>
              <a:rPr lang="en-US" dirty="0"/>
              <a:t>1. </a:t>
            </a:r>
            <a:r>
              <a:rPr lang="en-US" b="1" dirty="0"/>
              <a:t>Participant guide</a:t>
            </a:r>
            <a:r>
              <a:rPr lang="en-US" dirty="0"/>
              <a:t>: Yours to keep, take notes, draw, doodle; includes course slides, a chart on choosing the correct sanitizer test kit, step-by-step instructions with images on using test kits, and Food Code references pointing out requirements for testing.</a:t>
            </a:r>
          </a:p>
          <a:p>
            <a:endParaRPr lang="en-US" dirty="0"/>
          </a:p>
          <a:p>
            <a:r>
              <a:rPr lang="en-US" dirty="0"/>
              <a:t>2. </a:t>
            </a:r>
            <a:r>
              <a:rPr lang="en-US" b="1" dirty="0"/>
              <a:t>Parking lot</a:t>
            </a:r>
            <a:r>
              <a:rPr lang="en-US" dirty="0"/>
              <a:t>: Large paper on the wall on which I will write down any questions you might have on a topic we are not currently covering; any questions I might not be able to answer so I can look up the answer for you; basically anything we can cover after the presentation, and don’t want to forget.</a:t>
            </a:r>
          </a:p>
          <a:p>
            <a:endParaRPr lang="en-US" dirty="0"/>
          </a:p>
          <a:p>
            <a:r>
              <a:rPr lang="en-US" dirty="0"/>
              <a:t>3. </a:t>
            </a:r>
            <a:r>
              <a:rPr lang="en-US" b="1" dirty="0"/>
              <a:t>Practice stations</a:t>
            </a:r>
            <a:r>
              <a:rPr lang="en-US" dirty="0"/>
              <a:t>: At the back of the room; practice what you learn here today for muscle memory; please remember, sanitizer is a potentially harmful chemical, so no horseplay.</a:t>
            </a:r>
          </a:p>
          <a:p>
            <a:endParaRPr lang="en-US" dirty="0"/>
          </a:p>
          <a:p>
            <a:r>
              <a:rPr lang="en-US" dirty="0"/>
              <a:t>4. </a:t>
            </a:r>
            <a:r>
              <a:rPr lang="en-US" b="1" dirty="0"/>
              <a:t>Schedule</a:t>
            </a:r>
            <a:r>
              <a:rPr lang="en-US" dirty="0"/>
              <a:t>: This is going to be approximately a 45 minute to one hour presentation, but I will stick around for another 10-15 minutes if you have any questions. </a:t>
            </a:r>
          </a:p>
          <a:p>
            <a:endParaRPr lang="en-US" dirty="0"/>
          </a:p>
          <a:p>
            <a:r>
              <a:rPr lang="en-US" dirty="0"/>
              <a:t>Before we look at the purpose behind bring you all here today, I’d like to share with you a quote that I found on an Amazon review of a product regarding the use of sanitizer test kits:</a:t>
            </a:r>
          </a:p>
          <a:p>
            <a:endParaRPr lang="en-US" dirty="0"/>
          </a:p>
          <a:p>
            <a:r>
              <a:rPr lang="en-US" dirty="0"/>
              <a:t>“Used at a restaurant. It’s great. We no longer “use” them, just have it around for the health inspector.” </a:t>
            </a:r>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a:t>
            </a:fld>
            <a:endParaRPr lang="en-US"/>
          </a:p>
        </p:txBody>
      </p:sp>
    </p:spTree>
    <p:extLst>
      <p:ext uri="{BB962C8B-B14F-4D97-AF65-F5344CB8AC3E}">
        <p14:creationId xmlns:p14="http://schemas.microsoft.com/office/powerpoint/2010/main" val="42180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5980"/>
            <a:ext cx="5661660" cy="4147772"/>
          </a:xfrm>
        </p:spPr>
        <p:txBody>
          <a:bodyPr/>
          <a:lstStyle/>
          <a:p>
            <a:r>
              <a:rPr lang="en-US" b="1" dirty="0"/>
              <a:t>First, Chlorine</a:t>
            </a:r>
            <a:r>
              <a:rPr lang="en-US" dirty="0"/>
              <a:t>:</a:t>
            </a:r>
            <a:br>
              <a:rPr lang="en-US" dirty="0"/>
            </a:br>
            <a:r>
              <a:rPr lang="en-US" dirty="0"/>
              <a:t>Chlorine compounds generally used in food surface sanitization are calcium and sodium </a:t>
            </a:r>
            <a:r>
              <a:rPr lang="en-US" dirty="0" err="1"/>
              <a:t>hypochloride</a:t>
            </a:r>
            <a:r>
              <a:rPr lang="en-US" dirty="0"/>
              <a:t>. The solution must have a minimum temperature based on the concentration and PH of the solution as listed in this chart.</a:t>
            </a:r>
          </a:p>
          <a:p>
            <a:endParaRPr lang="en-US" dirty="0"/>
          </a:p>
          <a:p>
            <a:pPr defTabSz="930493">
              <a:defRPr/>
            </a:pPr>
            <a:r>
              <a:rPr lang="en-US" dirty="0"/>
              <a:t>You have all seen this chart before:</a:t>
            </a:r>
          </a:p>
          <a:p>
            <a:pPr defTabSz="930493">
              <a:defRPr/>
            </a:pPr>
            <a:r>
              <a:rPr lang="en-US" i="1" dirty="0"/>
              <a:t>Go over the slide</a:t>
            </a:r>
            <a:endParaRPr lang="en-US" dirty="0"/>
          </a:p>
          <a:p>
            <a:endParaRPr lang="en-US" dirty="0"/>
          </a:p>
          <a:p>
            <a:pPr defTabSz="930493">
              <a:defRPr/>
            </a:pPr>
            <a:r>
              <a:rPr lang="en-US" dirty="0"/>
              <a:t>Does anyone know WHY chlorine is affected by pH?</a:t>
            </a:r>
          </a:p>
          <a:p>
            <a:pPr defTabSz="930493">
              <a:defRPr/>
            </a:pPr>
            <a:endParaRPr lang="en-US" dirty="0"/>
          </a:p>
          <a:p>
            <a:pPr defTabSz="930493">
              <a:defRPr/>
            </a:pPr>
            <a:r>
              <a:rPr lang="en-US" b="1" dirty="0"/>
              <a:t>As pH increases, chlorine becomes less effective as a sanitizer. Chlorine itself is a strong base </a:t>
            </a:r>
            <a:r>
              <a:rPr lang="mr-IN" b="1" dirty="0"/>
              <a:t>–</a:t>
            </a:r>
            <a:r>
              <a:rPr lang="en-US" b="1" dirty="0"/>
              <a:t> has a high </a:t>
            </a:r>
            <a:r>
              <a:rPr lang="en-US" b="1" dirty="0" err="1"/>
              <a:t>pH.</a:t>
            </a:r>
            <a:r>
              <a:rPr lang="en-US" b="1" dirty="0"/>
              <a:t> If the pH of the solution is high, chlorine won’t “react.” It takes a lower pH, more of an acidic environment, to get the chlorine to react in the water and actually do what we want it to do; that is, sanitize.</a:t>
            </a:r>
          </a:p>
          <a:p>
            <a:pPr defTabSz="930493">
              <a:defRPr/>
            </a:pPr>
            <a:endParaRPr lang="en-US" dirty="0"/>
          </a:p>
          <a:p>
            <a:pPr>
              <a:defRPr/>
            </a:pPr>
            <a:r>
              <a:rPr lang="en-US" dirty="0"/>
              <a:t>While chlorine is effective for most bacteria, viruses, fungi, and bacterial spores, chlorine is not the best choice to breakdown organic matter and biofilms (groups of microbial cells held together by a kind of cellulose; basically microbial slime). Those require scrubbing, acidic cleansers, and </a:t>
            </a:r>
            <a:r>
              <a:rPr lang="en-US" dirty="0" err="1"/>
              <a:t>quats</a:t>
            </a:r>
            <a:r>
              <a:rPr lang="en-US" dirty="0"/>
              <a:t>.</a:t>
            </a:r>
          </a:p>
          <a:p>
            <a:pPr defTabSz="930493">
              <a:defRPr/>
            </a:pPr>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10</a:t>
            </a:fld>
            <a:endParaRPr lang="en-US"/>
          </a:p>
        </p:txBody>
      </p:sp>
    </p:spTree>
    <p:extLst>
      <p:ext uri="{BB962C8B-B14F-4D97-AF65-F5344CB8AC3E}">
        <p14:creationId xmlns:p14="http://schemas.microsoft.com/office/powerpoint/2010/main" val="90581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11</a:t>
            </a:fld>
            <a:endParaRPr lang="en-US"/>
          </a:p>
        </p:txBody>
      </p:sp>
    </p:spTree>
    <p:extLst>
      <p:ext uri="{BB962C8B-B14F-4D97-AF65-F5344CB8AC3E}">
        <p14:creationId xmlns:p14="http://schemas.microsoft.com/office/powerpoint/2010/main" val="345046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12</a:t>
            </a:fld>
            <a:endParaRPr lang="en-US"/>
          </a:p>
        </p:txBody>
      </p:sp>
    </p:spTree>
    <p:extLst>
      <p:ext uri="{BB962C8B-B14F-4D97-AF65-F5344CB8AC3E}">
        <p14:creationId xmlns:p14="http://schemas.microsoft.com/office/powerpoint/2010/main" val="107722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b="1" dirty="0" err="1"/>
              <a:t>Quats</a:t>
            </a:r>
            <a:r>
              <a:rPr lang="en-US" b="1" dirty="0"/>
              <a:t>: Quaternary Ammonium Compounds</a:t>
            </a:r>
            <a:r>
              <a:rPr lang="en-US" dirty="0"/>
              <a:t>.</a:t>
            </a:r>
          </a:p>
          <a:p>
            <a:pPr defTabSz="930493">
              <a:defRPr/>
            </a:pPr>
            <a:endParaRPr lang="en-US" dirty="0"/>
          </a:p>
          <a:p>
            <a:pPr defTabSz="930493">
              <a:defRPr/>
            </a:pPr>
            <a:r>
              <a:rPr lang="en-US" dirty="0"/>
              <a:t>Does anyone know the difference between </a:t>
            </a:r>
            <a:r>
              <a:rPr lang="en-US" dirty="0" err="1"/>
              <a:t>quats</a:t>
            </a:r>
            <a:r>
              <a:rPr lang="en-US" dirty="0"/>
              <a:t>? Did anyone even know that there were different types of </a:t>
            </a:r>
            <a:r>
              <a:rPr lang="en-US" dirty="0" err="1"/>
              <a:t>quats</a:t>
            </a:r>
            <a:r>
              <a:rPr lang="en-US" dirty="0"/>
              <a:t>?</a:t>
            </a:r>
          </a:p>
          <a:p>
            <a:endParaRPr lang="en-US" dirty="0"/>
          </a:p>
          <a:p>
            <a:r>
              <a:rPr lang="en-US" dirty="0"/>
              <a:t>First of all, </a:t>
            </a:r>
            <a:r>
              <a:rPr lang="en-US" dirty="0" err="1"/>
              <a:t>quats</a:t>
            </a:r>
            <a:r>
              <a:rPr lang="en-US" dirty="0"/>
              <a:t> are </a:t>
            </a:r>
            <a:r>
              <a:rPr lang="en-US" b="1" dirty="0"/>
              <a:t>surfactants</a:t>
            </a:r>
            <a:r>
              <a:rPr lang="en-US" dirty="0"/>
              <a:t> as well as sanitizers. Does anyone know what a surfactant is? A surfactant is the reason that detergents work. </a:t>
            </a:r>
            <a:r>
              <a:rPr lang="en-US" b="1" dirty="0"/>
              <a:t>It is a chemical compound that lowers the surface tension of water, making it easier for water to “stick” to a substance. That, in turn, makes the surface itself more readily available for cleaning. </a:t>
            </a:r>
          </a:p>
          <a:p>
            <a:endParaRPr lang="en-US" dirty="0"/>
          </a:p>
          <a:p>
            <a:r>
              <a:rPr lang="en-US" dirty="0"/>
              <a:t>The 2 types of </a:t>
            </a:r>
            <a:r>
              <a:rPr lang="en-US" dirty="0" err="1"/>
              <a:t>quats</a:t>
            </a:r>
            <a:r>
              <a:rPr lang="en-US" dirty="0"/>
              <a:t> used in food safety sanitization are 2-chain and 4-chain </a:t>
            </a:r>
            <a:r>
              <a:rPr lang="en-US" dirty="0" err="1"/>
              <a:t>quats</a:t>
            </a:r>
            <a:r>
              <a:rPr lang="en-US" dirty="0"/>
              <a:t>. The number represents the number of “chains” coming off of the central nitrogen atom as shown in the following diagrams, and can be written in many forms.</a:t>
            </a:r>
          </a:p>
          <a:p>
            <a:endParaRPr lang="en-US" dirty="0"/>
          </a:p>
          <a:p>
            <a:r>
              <a:rPr lang="en-US" i="1" dirty="0"/>
              <a:t>Read over info on slide for each one. Images are only examples of one type of 2-chain or 4-chain </a:t>
            </a:r>
            <a:r>
              <a:rPr lang="en-US" i="1" dirty="0" err="1"/>
              <a:t>quat</a:t>
            </a:r>
            <a:r>
              <a:rPr lang="en-US" i="1" dirty="0"/>
              <a:t>. See FAQs for more details.</a:t>
            </a:r>
          </a:p>
          <a:p>
            <a:endParaRPr lang="en-US" i="1" dirty="0"/>
          </a:p>
        </p:txBody>
      </p:sp>
      <p:sp>
        <p:nvSpPr>
          <p:cNvPr id="4" name="Slide Number Placeholder 3"/>
          <p:cNvSpPr>
            <a:spLocks noGrp="1"/>
          </p:cNvSpPr>
          <p:nvPr>
            <p:ph type="sldNum" sz="quarter" idx="10"/>
          </p:nvPr>
        </p:nvSpPr>
        <p:spPr/>
        <p:txBody>
          <a:bodyPr/>
          <a:lstStyle/>
          <a:p>
            <a:fld id="{27327CC7-76E4-EA4E-A880-6E1FC418AC58}" type="slidenum">
              <a:rPr lang="en-US" smtClean="0"/>
              <a:t>13</a:t>
            </a:fld>
            <a:endParaRPr lang="en-US"/>
          </a:p>
        </p:txBody>
      </p:sp>
    </p:spTree>
    <p:extLst>
      <p:ext uri="{BB962C8B-B14F-4D97-AF65-F5344CB8AC3E}">
        <p14:creationId xmlns:p14="http://schemas.microsoft.com/office/powerpoint/2010/main" val="4869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A quaternary ammonium compound solution must:</a:t>
            </a:r>
          </a:p>
          <a:p>
            <a:endParaRPr lang="en-US" dirty="0"/>
          </a:p>
          <a:p>
            <a:pPr defTabSz="930493">
              <a:defRPr/>
            </a:pPr>
            <a:r>
              <a:rPr lang="en-US" i="1" dirty="0"/>
              <a:t>Read the slide </a:t>
            </a:r>
            <a:r>
              <a:rPr lang="mr-IN" i="1" dirty="0"/>
              <a:t>–</a:t>
            </a:r>
            <a:r>
              <a:rPr lang="en-US" i="1" dirty="0"/>
              <a:t> again if the participants seem to be knowledgeable or want more interaction, pull out parts of the statements and ask for their input and/or answers.</a:t>
            </a:r>
          </a:p>
          <a:p>
            <a:pPr defTabSz="930493">
              <a:defRPr/>
            </a:pPr>
            <a:endParaRPr lang="en-US" i="1" dirty="0"/>
          </a:p>
          <a:p>
            <a:pPr defTabSz="930493">
              <a:defRPr/>
            </a:pPr>
            <a:r>
              <a:rPr lang="en-US" dirty="0"/>
              <a:t>The way that the surfactant works, makes the </a:t>
            </a:r>
            <a:r>
              <a:rPr lang="en-US" dirty="0" err="1"/>
              <a:t>quat</a:t>
            </a:r>
            <a:r>
              <a:rPr lang="en-US" dirty="0"/>
              <a:t> sensitive to water hardness levels.</a:t>
            </a:r>
            <a:endParaRPr lang="en-US" i="1" dirty="0"/>
          </a:p>
          <a:p>
            <a:endParaRPr lang="en-US" dirty="0"/>
          </a:p>
          <a:p>
            <a:r>
              <a:rPr lang="en-US" dirty="0"/>
              <a:t>If a facility is on a municipal water system, the water supplier can provide you the hardness level of the water they deliver. If there is a private water supply, the water can be tested for hardness. Water that is above the 500 MD/L hardness-level may be treated with a water-softening system to reach appropriate levels.</a:t>
            </a: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14</a:t>
            </a:fld>
            <a:endParaRPr lang="en-US"/>
          </a:p>
        </p:txBody>
      </p:sp>
    </p:spTree>
    <p:extLst>
      <p:ext uri="{BB962C8B-B14F-4D97-AF65-F5344CB8AC3E}">
        <p14:creationId xmlns:p14="http://schemas.microsoft.com/office/powerpoint/2010/main" val="133780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b="1" dirty="0" err="1"/>
              <a:t>Quat</a:t>
            </a:r>
            <a:r>
              <a:rPr lang="en-US" b="1" dirty="0"/>
              <a:t> binding </a:t>
            </a:r>
            <a:r>
              <a:rPr lang="en-US" dirty="0"/>
              <a:t>is also an issue that needs to be recognized.</a:t>
            </a:r>
          </a:p>
          <a:p>
            <a:pPr defTabSz="930493">
              <a:defRPr/>
            </a:pPr>
            <a:endParaRPr lang="en-US" dirty="0"/>
          </a:p>
          <a:p>
            <a:pPr defTabSz="930493">
              <a:defRPr/>
            </a:pPr>
            <a:r>
              <a:rPr lang="en-US" dirty="0"/>
              <a:t>The sanitizing component in the </a:t>
            </a:r>
            <a:r>
              <a:rPr lang="en-US" dirty="0" err="1"/>
              <a:t>quat</a:t>
            </a:r>
            <a:r>
              <a:rPr lang="en-US" dirty="0"/>
              <a:t> is attracted to and absorbed in to fabrics. This happens when a cleaning cloth is left soaking in a </a:t>
            </a:r>
            <a:r>
              <a:rPr lang="en-US" dirty="0" err="1"/>
              <a:t>quat</a:t>
            </a:r>
            <a:r>
              <a:rPr lang="en-US" dirty="0"/>
              <a:t> solution.</a:t>
            </a:r>
          </a:p>
          <a:p>
            <a:endParaRPr lang="en-US" dirty="0"/>
          </a:p>
          <a:p>
            <a:pPr defTabSz="930493">
              <a:defRPr/>
            </a:pPr>
            <a:r>
              <a:rPr lang="en-US" dirty="0"/>
              <a:t>The results is that the </a:t>
            </a:r>
            <a:r>
              <a:rPr lang="en-US" dirty="0" err="1"/>
              <a:t>quat</a:t>
            </a:r>
            <a:r>
              <a:rPr lang="en-US" dirty="0"/>
              <a:t> meant to sanitize a surface does not actually end up on that surface, but “bound” in the cloth. One study found that the level of sanitization decreased by 50% after soaking for just 10 minutes. </a:t>
            </a:r>
          </a:p>
          <a:p>
            <a:pPr defTabSz="930493">
              <a:defRPr/>
            </a:pPr>
            <a:endParaRPr lang="en-US" i="1" dirty="0"/>
          </a:p>
          <a:p>
            <a:pPr defTabSz="930493">
              <a:defRPr/>
            </a:pPr>
            <a:r>
              <a:rPr lang="en-US" dirty="0"/>
              <a:t>If a cloth is soaking in solution, there may not be enough sanitizer for it to be effective in reducing the number of pathogens.</a:t>
            </a:r>
            <a:endParaRPr lang="en-US" i="1" dirty="0"/>
          </a:p>
          <a:p>
            <a:endParaRPr lang="en-US" dirty="0"/>
          </a:p>
          <a:p>
            <a:endParaRPr lang="en-US" dirty="0"/>
          </a:p>
          <a:p>
            <a:r>
              <a:rPr lang="en-US" dirty="0"/>
              <a:t>Microfiber cloths tend to have less </a:t>
            </a:r>
            <a:r>
              <a:rPr lang="en-US" dirty="0" err="1"/>
              <a:t>quat</a:t>
            </a:r>
            <a:r>
              <a:rPr lang="en-US" dirty="0"/>
              <a:t> binding than cotton.</a:t>
            </a: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15</a:t>
            </a:fld>
            <a:endParaRPr lang="en-US"/>
          </a:p>
        </p:txBody>
      </p:sp>
    </p:spTree>
    <p:extLst>
      <p:ext uri="{BB962C8B-B14F-4D97-AF65-F5344CB8AC3E}">
        <p14:creationId xmlns:p14="http://schemas.microsoft.com/office/powerpoint/2010/main" val="48467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when using </a:t>
            </a:r>
            <a:r>
              <a:rPr lang="en-US" dirty="0" err="1"/>
              <a:t>quats</a:t>
            </a:r>
            <a:r>
              <a:rPr lang="en-US" dirty="0"/>
              <a:t>, it is important to spray and wipe, dip and wipe, or soak an item to be sanitized in a solution that has been tested and confirmed to be at the correct concentration.</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16</a:t>
            </a:fld>
            <a:endParaRPr lang="en-US"/>
          </a:p>
        </p:txBody>
      </p:sp>
    </p:spTree>
    <p:extLst>
      <p:ext uri="{BB962C8B-B14F-4D97-AF65-F5344CB8AC3E}">
        <p14:creationId xmlns:p14="http://schemas.microsoft.com/office/powerpoint/2010/main" val="397356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Differences between solutions</a:t>
            </a:r>
            <a:endParaRPr lang="en-US" dirty="0"/>
          </a:p>
          <a:p>
            <a:pPr defTabSz="930493">
              <a:defRPr/>
            </a:pPr>
            <a:r>
              <a:rPr lang="en-US" dirty="0"/>
              <a:t>Facilities have to determine which sanitizer Is best for them; of course using only FDA approved, EPA registered food-safe sanitizer chemicals. </a:t>
            </a:r>
          </a:p>
          <a:p>
            <a:pPr defTabSz="930493">
              <a:defRPr/>
            </a:pPr>
            <a:endParaRPr lang="en-US" dirty="0"/>
          </a:p>
          <a:p>
            <a:pPr defTabSz="930493">
              <a:defRPr/>
            </a:pPr>
            <a:r>
              <a:rPr lang="en-US" i="1" dirty="0"/>
              <a:t>Read the slide</a:t>
            </a:r>
          </a:p>
          <a:p>
            <a:endParaRPr lang="en-US" dirty="0"/>
          </a:p>
          <a:p>
            <a:r>
              <a:rPr lang="en-US" dirty="0"/>
              <a:t>If a chlorine-based sanitizer is preferred, </a:t>
            </a:r>
            <a:r>
              <a:rPr lang="en-US" dirty="0" err="1"/>
              <a:t>hypochlorites</a:t>
            </a:r>
            <a:r>
              <a:rPr lang="en-US" dirty="0"/>
              <a:t>, either granular or in tablet form, are an option. Never use scented bleach.</a:t>
            </a:r>
          </a:p>
          <a:p>
            <a:endParaRPr lang="en-US" dirty="0"/>
          </a:p>
          <a:p>
            <a:r>
              <a:rPr lang="en-US" dirty="0"/>
              <a:t>Also, keep in mind that quaternary ammonium is different than ammonia. </a:t>
            </a:r>
            <a:r>
              <a:rPr lang="en-US" dirty="0">
                <a:highlight>
                  <a:srgbClr val="FFFF00"/>
                </a:highlight>
              </a:rPr>
              <a:t>(???????????????????)</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17</a:t>
            </a:fld>
            <a:endParaRPr lang="en-US"/>
          </a:p>
        </p:txBody>
      </p:sp>
    </p:spTree>
    <p:extLst>
      <p:ext uri="{BB962C8B-B14F-4D97-AF65-F5344CB8AC3E}">
        <p14:creationId xmlns:p14="http://schemas.microsoft.com/office/powerpoint/2010/main" val="170209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If the effectiveness of chemical sanitizers is determined primarily by the concentration and pH of the sanitizer solution, and those values can vary, </a:t>
            </a:r>
            <a:r>
              <a:rPr lang="en-US" b="1" dirty="0"/>
              <a:t>a test kit is necessary</a:t>
            </a:r>
            <a:r>
              <a:rPr lang="en-US" dirty="0"/>
              <a:t> to accurately determine the concentration of the chemical sanitizer solution. </a:t>
            </a:r>
          </a:p>
          <a:p>
            <a:pPr defTabSz="930493">
              <a:defRPr/>
            </a:pPr>
            <a:endParaRPr lang="en-US" dirty="0"/>
          </a:p>
          <a:p>
            <a:pPr defTabSz="930493">
              <a:defRPr/>
            </a:pPr>
            <a:r>
              <a:rPr lang="en-US" dirty="0"/>
              <a:t>And, there are different sanitizing test kits for the various chemical sanitizers.</a:t>
            </a:r>
          </a:p>
          <a:p>
            <a:pPr defTabSz="930493">
              <a:defRPr/>
            </a:pPr>
            <a:endParaRPr lang="en-US" i="1" dirty="0"/>
          </a:p>
          <a:p>
            <a:pPr defTabSz="930493">
              <a:defRPr/>
            </a:pPr>
            <a:r>
              <a:rPr lang="en-US" i="1" dirty="0"/>
              <a:t>Read the slide #1, 2 &amp; 3</a:t>
            </a:r>
          </a:p>
          <a:p>
            <a:pPr defTabSz="930493">
              <a:defRPr/>
            </a:pPr>
            <a:endParaRPr lang="en-US" dirty="0"/>
          </a:p>
          <a:p>
            <a:pPr defTabSz="930493">
              <a:defRPr/>
            </a:pPr>
            <a:r>
              <a:rPr lang="en-US" dirty="0"/>
              <a:t>QAC test strips are not calibrated precisely to specific </a:t>
            </a:r>
            <a:r>
              <a:rPr lang="en-US" dirty="0" err="1"/>
              <a:t>quat</a:t>
            </a:r>
            <a:r>
              <a:rPr lang="en-US" dirty="0"/>
              <a:t> chemistries as the first two are.</a:t>
            </a:r>
          </a:p>
          <a:p>
            <a:pPr defTabSz="930493">
              <a:defRPr/>
            </a:pPr>
            <a:endParaRPr lang="en-US" dirty="0"/>
          </a:p>
          <a:p>
            <a:pPr defTabSz="930493">
              <a:defRPr/>
            </a:pPr>
            <a:r>
              <a:rPr lang="en-US" i="1" dirty="0"/>
              <a:t>Read the slide #4</a:t>
            </a:r>
            <a:endParaRPr lang="en-US" dirty="0"/>
          </a:p>
          <a:p>
            <a:endParaRPr lang="en-US" dirty="0"/>
          </a:p>
          <a:p>
            <a:endParaRPr lang="en-US" dirty="0"/>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18</a:t>
            </a:fld>
            <a:endParaRPr lang="en-US"/>
          </a:p>
        </p:txBody>
      </p:sp>
    </p:spTree>
    <p:extLst>
      <p:ext uri="{BB962C8B-B14F-4D97-AF65-F5344CB8AC3E}">
        <p14:creationId xmlns:p14="http://schemas.microsoft.com/office/powerpoint/2010/main" val="157923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5979"/>
            <a:ext cx="5661660" cy="4623019"/>
          </a:xfrm>
        </p:spPr>
        <p:txBody>
          <a:bodyPr/>
          <a:lstStyle/>
          <a:p>
            <a:r>
              <a:rPr lang="en-US" dirty="0"/>
              <a:t>The WHERE in food safety sanitization can be split in to two parts:</a:t>
            </a:r>
          </a:p>
          <a:p>
            <a:endParaRPr lang="en-US" dirty="0"/>
          </a:p>
          <a:p>
            <a:pPr marL="232623" indent="-232623">
              <a:buFont typeface="+mj-lt"/>
              <a:buAutoNum type="arabicPeriod"/>
            </a:pPr>
            <a:r>
              <a:rPr lang="en-US" dirty="0"/>
              <a:t>Where </a:t>
            </a:r>
            <a:r>
              <a:rPr lang="mr-IN" dirty="0"/>
              <a:t>–</a:t>
            </a:r>
            <a:r>
              <a:rPr lang="en-US" dirty="0"/>
              <a:t> in which types of facility </a:t>
            </a:r>
            <a:r>
              <a:rPr lang="mr-IN" dirty="0"/>
              <a:t>–</a:t>
            </a:r>
            <a:r>
              <a:rPr lang="en-US" dirty="0"/>
              <a:t> is sanitization needed? AND</a:t>
            </a:r>
          </a:p>
          <a:p>
            <a:pPr marL="232623" indent="-232623">
              <a:buFont typeface="+mj-lt"/>
              <a:buAutoNum type="arabicPeriod"/>
            </a:pPr>
            <a:r>
              <a:rPr lang="en-US" dirty="0"/>
              <a:t>Where </a:t>
            </a:r>
            <a:r>
              <a:rPr lang="mr-IN" dirty="0"/>
              <a:t>–</a:t>
            </a:r>
            <a:r>
              <a:rPr lang="en-US" dirty="0"/>
              <a:t> </a:t>
            </a:r>
            <a:r>
              <a:rPr lang="en-US" i="1" dirty="0"/>
              <a:t>within</a:t>
            </a:r>
            <a:r>
              <a:rPr lang="en-US" dirty="0"/>
              <a:t> a facility </a:t>
            </a:r>
            <a:r>
              <a:rPr lang="mr-IN" dirty="0"/>
              <a:t>–</a:t>
            </a:r>
            <a:r>
              <a:rPr lang="en-US" dirty="0"/>
              <a:t> would there be sanitizer solution to test?</a:t>
            </a:r>
          </a:p>
          <a:p>
            <a:pPr marL="232623" indent="-232623">
              <a:buFont typeface="+mj-lt"/>
              <a:buAutoNum type="arabicPeriod"/>
            </a:pPr>
            <a:endParaRPr lang="en-US" dirty="0"/>
          </a:p>
          <a:p>
            <a:r>
              <a:rPr lang="en-US" dirty="0"/>
              <a:t>First </a:t>
            </a:r>
            <a:r>
              <a:rPr lang="mr-IN" dirty="0"/>
              <a:t>–</a:t>
            </a:r>
            <a:r>
              <a:rPr lang="en-US" dirty="0"/>
              <a:t> Sanitizers are needed in all kinds of facilities from restaurants to convenience stores and schools to veterinary clinics and tattoo parlors.</a:t>
            </a:r>
          </a:p>
          <a:p>
            <a:endParaRPr lang="en-US" dirty="0"/>
          </a:p>
          <a:p>
            <a:r>
              <a:rPr lang="en-US" dirty="0"/>
              <a:t>Looking at all of the different sanitizers available out there, in which types of facilities might you find a specific sanitizer? For example, which sanitizer will most likely be present in a small mom &amp; pop restaurant? </a:t>
            </a:r>
            <a:r>
              <a:rPr lang="en-US" i="1" dirty="0"/>
              <a:t>Household bleach  </a:t>
            </a:r>
            <a:r>
              <a:rPr lang="en-US" dirty="0"/>
              <a:t>And why? </a:t>
            </a:r>
            <a:r>
              <a:rPr lang="en-US" i="1" dirty="0"/>
              <a:t>Cost, easy access</a:t>
            </a:r>
          </a:p>
          <a:p>
            <a:endParaRPr lang="en-US" dirty="0"/>
          </a:p>
          <a:p>
            <a:r>
              <a:rPr lang="en-US" dirty="0"/>
              <a:t>Where might you find granulated chlorine? </a:t>
            </a:r>
            <a:r>
              <a:rPr lang="en-US" i="1" dirty="0"/>
              <a:t>Fast food restaurants</a:t>
            </a:r>
          </a:p>
          <a:p>
            <a:endParaRPr lang="en-US" dirty="0"/>
          </a:p>
          <a:p>
            <a:r>
              <a:rPr lang="en-US" dirty="0"/>
              <a:t>What about </a:t>
            </a:r>
            <a:r>
              <a:rPr lang="en-US" dirty="0" err="1"/>
              <a:t>quats</a:t>
            </a:r>
            <a:r>
              <a:rPr lang="en-US" dirty="0"/>
              <a:t>? </a:t>
            </a:r>
            <a:r>
              <a:rPr lang="en-US" i="1" dirty="0"/>
              <a:t>Fast food, chain, or larger restaurants</a:t>
            </a:r>
          </a:p>
          <a:p>
            <a:endParaRPr lang="en-US" dirty="0"/>
          </a:p>
          <a:p>
            <a:pPr defTabSz="930493">
              <a:defRPr/>
            </a:pPr>
            <a:r>
              <a:rPr lang="en-US" dirty="0"/>
              <a:t>What are some other sanitizers that you have seen out there, and where?</a:t>
            </a:r>
          </a:p>
          <a:p>
            <a:endParaRPr lang="en-US" dirty="0"/>
          </a:p>
          <a:p>
            <a:r>
              <a:rPr lang="en-US" b="1" dirty="0"/>
              <a:t>Second</a:t>
            </a:r>
            <a:r>
              <a:rPr lang="en-US" dirty="0"/>
              <a:t> </a:t>
            </a:r>
            <a:r>
              <a:rPr lang="mr-IN" dirty="0"/>
              <a:t>–</a:t>
            </a:r>
            <a:r>
              <a:rPr lang="en-US" dirty="0"/>
              <a:t> Where, within a facility, should there be sanitizer that needs testing? </a:t>
            </a:r>
          </a:p>
          <a:p>
            <a:endParaRPr lang="en-US" dirty="0"/>
          </a:p>
          <a:p>
            <a:r>
              <a:rPr lang="en-US" dirty="0"/>
              <a:t>Test chemical sanitizers in all locations. This includes the buckets for wiping cloths, 3-compartment sinks, spray bottles, and low-temperature dish machines.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20</a:t>
            </a:fld>
            <a:endParaRPr lang="en-US"/>
          </a:p>
        </p:txBody>
      </p:sp>
    </p:spTree>
    <p:extLst>
      <p:ext uri="{BB962C8B-B14F-4D97-AF65-F5344CB8AC3E}">
        <p14:creationId xmlns:p14="http://schemas.microsoft.com/office/powerpoint/2010/main" val="148004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photos of just some of the people, associated with only one Website, </a:t>
            </a:r>
            <a:r>
              <a:rPr lang="en-US" dirty="0" err="1"/>
              <a:t>StopFoodborneIllness.org</a:t>
            </a:r>
            <a:r>
              <a:rPr lang="en-US" dirty="0"/>
              <a:t>, who have been affected by foodborne illness. This clearly represents that foodborne illness doesn’t discriminate on the basis of age, color, or gender. It can happen to anyone.</a:t>
            </a:r>
          </a:p>
          <a:p>
            <a:endParaRPr lang="en-US" dirty="0"/>
          </a:p>
          <a:p>
            <a:pPr defTabSz="930493">
              <a:defRPr/>
            </a:pPr>
            <a:r>
              <a:rPr lang="en-US" dirty="0"/>
              <a:t>Has anyone here been involved with a foodborne illness case that resulted in a serious illness, or even death? What was the cause of the FBI? Could something have been done at the retail level to prevent the illness? Did it involve sanitization?</a:t>
            </a:r>
          </a:p>
          <a:p>
            <a:br>
              <a:rPr lang="en-US" dirty="0"/>
            </a:br>
            <a:r>
              <a:rPr lang="en-US" i="1" dirty="0"/>
              <a:t>The goal here is to set the tone for the seriousness of FBIs in retail facilities and understand the PURPOSE for this training. If the participants have sufficient examples to share, that is the best scenario. If not, show the following 5 minute video.</a:t>
            </a:r>
          </a:p>
          <a:p>
            <a:endParaRPr lang="en-US" i="1" dirty="0"/>
          </a:p>
          <a:p>
            <a:pPr defTabSz="930493">
              <a:defRPr/>
            </a:pPr>
            <a:r>
              <a:rPr lang="en-US" dirty="0"/>
              <a:t>This is why you all are here today </a:t>
            </a:r>
            <a:r>
              <a:rPr lang="mr-IN" dirty="0"/>
              <a:t>–</a:t>
            </a:r>
            <a:r>
              <a:rPr lang="en-US" dirty="0"/>
              <a:t> to understand that sanitizers and testing are crucial for keeping people safe. Someone needs to communicate the seriousness of improper sanitizer testing to the food facilities, and show them how to do it correctly.</a:t>
            </a:r>
            <a:br>
              <a:rPr lang="en-US" dirty="0"/>
            </a:br>
            <a:endParaRPr lang="en-US" i="1" dirty="0"/>
          </a:p>
        </p:txBody>
      </p:sp>
      <p:sp>
        <p:nvSpPr>
          <p:cNvPr id="4" name="Slide Number Placeholder 3"/>
          <p:cNvSpPr>
            <a:spLocks noGrp="1"/>
          </p:cNvSpPr>
          <p:nvPr>
            <p:ph type="sldNum" sz="quarter" idx="10"/>
          </p:nvPr>
        </p:nvSpPr>
        <p:spPr/>
        <p:txBody>
          <a:bodyPr/>
          <a:lstStyle/>
          <a:p>
            <a:fld id="{27327CC7-76E4-EA4E-A880-6E1FC418AC58}" type="slidenum">
              <a:rPr lang="en-US" smtClean="0"/>
              <a:t>2</a:t>
            </a:fld>
            <a:endParaRPr lang="en-US"/>
          </a:p>
        </p:txBody>
      </p:sp>
    </p:spTree>
    <p:extLst>
      <p:ext uri="{BB962C8B-B14F-4D97-AF65-F5344CB8AC3E}">
        <p14:creationId xmlns:p14="http://schemas.microsoft.com/office/powerpoint/2010/main" val="28225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mr-IN" dirty="0"/>
              <a:t>–</a:t>
            </a:r>
            <a:r>
              <a:rPr lang="en-US" dirty="0"/>
              <a:t> now we can look at the WHEN</a:t>
            </a:r>
          </a:p>
          <a:p>
            <a:endParaRPr lang="en-US" dirty="0"/>
          </a:p>
          <a:p>
            <a:r>
              <a:rPr lang="en-US" dirty="0"/>
              <a:t>WHEN to test </a:t>
            </a:r>
            <a:r>
              <a:rPr lang="mr-IN" dirty="0"/>
              <a:t>–</a:t>
            </a:r>
            <a:r>
              <a:rPr lang="en-US" dirty="0"/>
              <a:t> </a:t>
            </a:r>
            <a:br>
              <a:rPr lang="en-US" dirty="0"/>
            </a:br>
            <a:endParaRPr lang="en-US" dirty="0"/>
          </a:p>
          <a:p>
            <a:r>
              <a:rPr lang="en-US" dirty="0"/>
              <a:t>Buckets should be changed how often</a:t>
            </a:r>
            <a:r>
              <a:rPr lang="mr-IN" dirty="0"/>
              <a:t>…</a:t>
            </a:r>
            <a:r>
              <a:rPr lang="en-US" dirty="0"/>
              <a:t>? Every 2-4 hours or more as needed to keep the water clean and the sanitizer effective in use.</a:t>
            </a:r>
          </a:p>
          <a:p>
            <a:endParaRPr lang="en-US" dirty="0"/>
          </a:p>
          <a:p>
            <a:r>
              <a:rPr lang="en-US" dirty="0"/>
              <a:t>What about spray bottles? Dish machines? At least once per day</a:t>
            </a:r>
            <a:br>
              <a:rPr lang="en-US" i="1" dirty="0"/>
            </a:br>
            <a:endParaRPr lang="en-US" i="1" dirty="0"/>
          </a:p>
          <a:p>
            <a:r>
              <a:rPr lang="en-US" dirty="0"/>
              <a:t>Also, remember that buckets and spray bottles need to be thoroughly rinsed in-between to prevent the build-up of the chemicals.</a:t>
            </a:r>
            <a:br>
              <a:rPr lang="en-US" dirty="0"/>
            </a:br>
            <a:endParaRPr lang="en-US" dirty="0"/>
          </a:p>
          <a:p>
            <a:endParaRPr lang="en-US" dirty="0"/>
          </a:p>
          <a:p>
            <a:pPr defTabSz="930493">
              <a:defRPr/>
            </a:pPr>
            <a:r>
              <a:rPr lang="en-US" b="1" dirty="0"/>
              <a:t>Pre-soaked disposable sanitizer wipes should also be tested.</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21</a:t>
            </a:fld>
            <a:endParaRPr lang="en-US"/>
          </a:p>
        </p:txBody>
      </p:sp>
    </p:spTree>
    <p:extLst>
      <p:ext uri="{BB962C8B-B14F-4D97-AF65-F5344CB8AC3E}">
        <p14:creationId xmlns:p14="http://schemas.microsoft.com/office/powerpoint/2010/main" val="1147075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lovely 3-compartment sink? Sink sanitizer solutions should be changed every four hours - or as needed if the water becomes soiled.</a:t>
            </a:r>
          </a:p>
          <a:p>
            <a:endParaRPr lang="en-US" dirty="0"/>
          </a:p>
          <a:p>
            <a:pPr defTabSz="930493">
              <a:defRPr/>
            </a:pPr>
            <a:r>
              <a:rPr lang="en-US" dirty="0"/>
              <a:t>Facilities must monitor, test, and change sanitizer solutions to ensure the proper concentration at all times, per manufacturer’s recommendation.</a:t>
            </a:r>
          </a:p>
          <a:p>
            <a:endParaRPr lang="en-US" i="0" dirty="0"/>
          </a:p>
        </p:txBody>
      </p:sp>
      <p:sp>
        <p:nvSpPr>
          <p:cNvPr id="4" name="Slide Number Placeholder 3"/>
          <p:cNvSpPr>
            <a:spLocks noGrp="1"/>
          </p:cNvSpPr>
          <p:nvPr>
            <p:ph type="sldNum" sz="quarter" idx="10"/>
          </p:nvPr>
        </p:nvSpPr>
        <p:spPr/>
        <p:txBody>
          <a:bodyPr/>
          <a:lstStyle/>
          <a:p>
            <a:fld id="{27327CC7-76E4-EA4E-A880-6E1FC418AC58}" type="slidenum">
              <a:rPr lang="en-US" smtClean="0"/>
              <a:t>22</a:t>
            </a:fld>
            <a:endParaRPr lang="en-US"/>
          </a:p>
        </p:txBody>
      </p:sp>
    </p:spTree>
    <p:extLst>
      <p:ext uri="{BB962C8B-B14F-4D97-AF65-F5344CB8AC3E}">
        <p14:creationId xmlns:p14="http://schemas.microsoft.com/office/powerpoint/2010/main" val="64614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Therefore</a:t>
            </a:r>
            <a:r>
              <a:rPr lang="en-US" dirty="0"/>
              <a:t>: </a:t>
            </a:r>
          </a:p>
          <a:p>
            <a:endParaRPr lang="en-US" dirty="0"/>
          </a:p>
          <a:p>
            <a:pPr defTabSz="930493">
              <a:defRPr/>
            </a:pPr>
            <a:r>
              <a:rPr lang="en-US" dirty="0"/>
              <a:t>First ask to see the test strips and have a manager or employee test the sanitizing solution. Ensure that the employee starts with the right sanitizer and follows directions. Asking them to provide the strips will show you if they keep them readily available… an employee scrambling to find them is a bad sign!</a:t>
            </a:r>
          </a:p>
          <a:p>
            <a:endParaRPr lang="en-US" dirty="0"/>
          </a:p>
          <a:p>
            <a:r>
              <a:rPr lang="en-US" dirty="0"/>
              <a:t>Secondly, watching them do the test will show you if they know how. </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23</a:t>
            </a:fld>
            <a:endParaRPr lang="en-US"/>
          </a:p>
        </p:txBody>
      </p:sp>
    </p:spTree>
    <p:extLst>
      <p:ext uri="{BB962C8B-B14F-4D97-AF65-F5344CB8AC3E}">
        <p14:creationId xmlns:p14="http://schemas.microsoft.com/office/powerpoint/2010/main" val="76100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the facility has the correct kit for their sanitizer solution(s). Test kits are not interchangeable. Also, kits can expire - so be sure to check the date on the dispenser as well.</a:t>
            </a:r>
          </a:p>
          <a:p>
            <a:endParaRPr lang="en-US" dirty="0"/>
          </a:p>
          <a:p>
            <a:r>
              <a:rPr lang="en-US" i="1" dirty="0"/>
              <a:t>Pass around sample test kits and ask participants to describe how they would ensure the kit is being used. Has it been opened at all? Stored in locked drawer? Did the manager / employee know how to use it?</a:t>
            </a:r>
            <a:endParaRPr lang="en-US" dirty="0"/>
          </a:p>
          <a:p>
            <a:endParaRPr lang="en-US" dirty="0"/>
          </a:p>
          <a:p>
            <a:r>
              <a:rPr lang="en-US" dirty="0"/>
              <a:t>Let’s assume that you ask to see a facility’s test kits and you receive a kit that resembles one of those being passed around the room.</a:t>
            </a:r>
          </a:p>
          <a:p>
            <a:endParaRPr lang="en-US" dirty="0"/>
          </a:p>
          <a:p>
            <a:r>
              <a:rPr lang="en-US" dirty="0"/>
              <a:t>What can you discern by looking at these kits?</a:t>
            </a:r>
            <a:r>
              <a:rPr lang="en-US" i="1" dirty="0"/>
              <a:t> </a:t>
            </a:r>
          </a:p>
          <a:p>
            <a:endParaRPr lang="en-US" i="1" dirty="0"/>
          </a:p>
          <a:p>
            <a:r>
              <a:rPr lang="en-US" i="1" dirty="0"/>
              <a:t>Example rolls on next 4 slides</a:t>
            </a:r>
          </a:p>
          <a:p>
            <a:endParaRPr lang="en-US" i="1" dirty="0"/>
          </a:p>
          <a:p>
            <a:r>
              <a:rPr lang="en-US" i="1" dirty="0"/>
              <a:t>In this slide: chlorine, QT-10, QT-40, QAC</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24</a:t>
            </a:fld>
            <a:endParaRPr lang="en-US"/>
          </a:p>
        </p:txBody>
      </p:sp>
    </p:spTree>
    <p:extLst>
      <p:ext uri="{BB962C8B-B14F-4D97-AF65-F5344CB8AC3E}">
        <p14:creationId xmlns:p14="http://schemas.microsoft.com/office/powerpoint/2010/main" val="165646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Make sure participants catch the following examples of “bad” test kits shown on the next 4 slides.</a:t>
            </a:r>
          </a:p>
          <a:p>
            <a:endParaRPr lang="en-US" dirty="0"/>
          </a:p>
          <a:p>
            <a:r>
              <a:rPr lang="en-US" dirty="0"/>
              <a:t>1. This is an example of an expired kit. Expired kits should be thrown away.</a:t>
            </a:r>
          </a:p>
        </p:txBody>
      </p:sp>
      <p:sp>
        <p:nvSpPr>
          <p:cNvPr id="4" name="Slide Number Placeholder 3"/>
          <p:cNvSpPr>
            <a:spLocks noGrp="1"/>
          </p:cNvSpPr>
          <p:nvPr>
            <p:ph type="sldNum" sz="quarter" idx="10"/>
          </p:nvPr>
        </p:nvSpPr>
        <p:spPr/>
        <p:txBody>
          <a:bodyPr/>
          <a:lstStyle/>
          <a:p>
            <a:fld id="{27327CC7-76E4-EA4E-A880-6E1FC418AC58}" type="slidenum">
              <a:rPr lang="en-US" smtClean="0"/>
              <a:t>25</a:t>
            </a:fld>
            <a:endParaRPr lang="en-US"/>
          </a:p>
        </p:txBody>
      </p:sp>
    </p:spTree>
    <p:extLst>
      <p:ext uri="{BB962C8B-B14F-4D97-AF65-F5344CB8AC3E}">
        <p14:creationId xmlns:p14="http://schemas.microsoft.com/office/powerpoint/2010/main" val="130073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2. Kits without dates were made long ago, before expiration dates were printed.  They expired years ago.</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26</a:t>
            </a:fld>
            <a:endParaRPr lang="en-US"/>
          </a:p>
        </p:txBody>
      </p:sp>
    </p:spTree>
    <p:extLst>
      <p:ext uri="{BB962C8B-B14F-4D97-AF65-F5344CB8AC3E}">
        <p14:creationId xmlns:p14="http://schemas.microsoft.com/office/powerpoint/2010/main" val="80774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Here is a new kit - still wrapped in foil. If this is presented as the active kit, they likely aren’t testing. </a:t>
            </a:r>
          </a:p>
          <a:p>
            <a:br>
              <a:rPr lang="en-US" dirty="0"/>
            </a:br>
            <a:r>
              <a:rPr lang="en-US" dirty="0"/>
              <a:t>At 180 inches, there is little likelihood that they are actually just starting a new roll.</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27</a:t>
            </a:fld>
            <a:endParaRPr lang="en-US"/>
          </a:p>
        </p:txBody>
      </p:sp>
    </p:spTree>
    <p:extLst>
      <p:ext uri="{BB962C8B-B14F-4D97-AF65-F5344CB8AC3E}">
        <p14:creationId xmlns:p14="http://schemas.microsoft.com/office/powerpoint/2010/main" val="191865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4. What about these? </a:t>
            </a:r>
          </a:p>
          <a:p>
            <a:pPr defTabSz="930493">
              <a:defRPr/>
            </a:pPr>
            <a:endParaRPr lang="en-US" dirty="0"/>
          </a:p>
          <a:p>
            <a:r>
              <a:rPr lang="en-US" dirty="0"/>
              <a:t>What is wrong with the roll in front?  </a:t>
            </a:r>
            <a:r>
              <a:rPr lang="en-US" i="1" dirty="0"/>
              <a:t>Damaged or contaminated kit </a:t>
            </a:r>
            <a:endParaRPr lang="en-US" dirty="0"/>
          </a:p>
          <a:p>
            <a:endParaRPr lang="en-US" dirty="0"/>
          </a:p>
          <a:p>
            <a:r>
              <a:rPr lang="en-US" dirty="0"/>
              <a:t>What can cause this?</a:t>
            </a:r>
            <a:r>
              <a:rPr lang="en-US" i="1" dirty="0"/>
              <a:t>  Oxidation by exposure to air, humidity, or chemical fumes</a:t>
            </a:r>
            <a:endParaRPr lang="en-US" dirty="0"/>
          </a:p>
          <a:p>
            <a:endParaRPr lang="en-US" dirty="0"/>
          </a:p>
          <a:p>
            <a:r>
              <a:rPr lang="en-US" dirty="0"/>
              <a:t>The first kit has likely been exposed to the air, humidity or chlorine gas for too long. If you see a test paper roll that resembles the roll in front, you can be pretty safe in assuming it is NOT being used in the facility.</a:t>
            </a:r>
          </a:p>
          <a:p>
            <a:endParaRPr lang="en-US" dirty="0"/>
          </a:p>
          <a:p>
            <a:r>
              <a:rPr lang="en-US" dirty="0"/>
              <a:t>Can anything be done with that roll?  </a:t>
            </a:r>
            <a:r>
              <a:rPr lang="en-US" i="1" dirty="0"/>
              <a:t>Dispose of the roll. </a:t>
            </a:r>
            <a:br>
              <a:rPr lang="en-US" i="1" dirty="0"/>
            </a:br>
            <a:r>
              <a:rPr lang="en-US" i="1" dirty="0"/>
              <a:t>May tear-off 2 inches after end of oxidation, if possible, to still use.</a:t>
            </a:r>
            <a:endParaRPr lang="en-US" dirty="0"/>
          </a:p>
          <a:p>
            <a:pPr defTabSz="930493">
              <a:defRPr/>
            </a:pPr>
            <a:endParaRPr lang="en-US" i="1" dirty="0"/>
          </a:p>
        </p:txBody>
      </p:sp>
      <p:sp>
        <p:nvSpPr>
          <p:cNvPr id="4" name="Slide Number Placeholder 3"/>
          <p:cNvSpPr>
            <a:spLocks noGrp="1"/>
          </p:cNvSpPr>
          <p:nvPr>
            <p:ph type="sldNum" sz="quarter" idx="10"/>
          </p:nvPr>
        </p:nvSpPr>
        <p:spPr/>
        <p:txBody>
          <a:bodyPr/>
          <a:lstStyle/>
          <a:p>
            <a:fld id="{27327CC7-76E4-EA4E-A880-6E1FC418AC58}" type="slidenum">
              <a:rPr lang="en-US" smtClean="0"/>
              <a:t>28</a:t>
            </a:fld>
            <a:endParaRPr lang="en-US"/>
          </a:p>
        </p:txBody>
      </p:sp>
    </p:spTree>
    <p:extLst>
      <p:ext uri="{BB962C8B-B14F-4D97-AF65-F5344CB8AC3E}">
        <p14:creationId xmlns:p14="http://schemas.microsoft.com/office/powerpoint/2010/main" val="145404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we’re ready to test the solution(s).</a:t>
            </a:r>
          </a:p>
          <a:p>
            <a:endParaRPr lang="en-US" dirty="0"/>
          </a:p>
          <a:p>
            <a:r>
              <a:rPr lang="en-US" dirty="0"/>
              <a:t>Depending on the sanitizer used, we’ll need to pay attention to:</a:t>
            </a:r>
          </a:p>
          <a:p>
            <a:pPr marL="465247" indent="-465247">
              <a:lnSpc>
                <a:spcPct val="150000"/>
              </a:lnSpc>
              <a:buFont typeface="+mj-lt"/>
              <a:buAutoNum type="arabicPeriod"/>
            </a:pPr>
            <a:r>
              <a:rPr lang="en-US" dirty="0">
                <a:latin typeface="Gotham-Book" charset="0"/>
                <a:ea typeface="Gotham-Book" charset="0"/>
                <a:cs typeface="Gotham-Book" charset="0"/>
              </a:rPr>
              <a:t>Water temperature</a:t>
            </a:r>
          </a:p>
          <a:p>
            <a:pPr marL="465247" indent="-465247">
              <a:lnSpc>
                <a:spcPct val="150000"/>
              </a:lnSpc>
              <a:buFont typeface="+mj-lt"/>
              <a:buAutoNum type="arabicPeriod"/>
            </a:pPr>
            <a:r>
              <a:rPr lang="en-US" dirty="0">
                <a:latin typeface="Gotham-Book" charset="0"/>
                <a:ea typeface="Gotham-Book" charset="0"/>
                <a:cs typeface="Gotham-Book" charset="0"/>
              </a:rPr>
              <a:t>Foam and swishing</a:t>
            </a:r>
          </a:p>
          <a:p>
            <a:pPr marL="465247" indent="-465247">
              <a:lnSpc>
                <a:spcPct val="150000"/>
              </a:lnSpc>
              <a:buFont typeface="+mj-lt"/>
              <a:buAutoNum type="arabicPeriod"/>
            </a:pPr>
            <a:r>
              <a:rPr lang="en-US" dirty="0">
                <a:latin typeface="Gotham-Book" charset="0"/>
                <a:ea typeface="Gotham-Book" charset="0"/>
                <a:cs typeface="Gotham-Book" charset="0"/>
              </a:rPr>
              <a:t>Time</a:t>
            </a:r>
          </a:p>
          <a:p>
            <a:pPr marL="465247" indent="-465247">
              <a:lnSpc>
                <a:spcPct val="150000"/>
              </a:lnSpc>
              <a:buFont typeface="+mj-lt"/>
              <a:buAutoNum type="arabicPeriod"/>
            </a:pPr>
            <a:r>
              <a:rPr lang="en-US" dirty="0">
                <a:latin typeface="Gotham-Book" charset="0"/>
                <a:ea typeface="Gotham-Book" charset="0"/>
                <a:cs typeface="Gotham-Book" charset="0"/>
              </a:rPr>
              <a:t>Blotting</a:t>
            </a:r>
          </a:p>
          <a:p>
            <a:pPr marL="465247" indent="-465247">
              <a:lnSpc>
                <a:spcPct val="150000"/>
              </a:lnSpc>
              <a:buFont typeface="+mj-lt"/>
              <a:buAutoNum type="arabicPeriod"/>
            </a:pPr>
            <a:r>
              <a:rPr lang="en-US" dirty="0">
                <a:latin typeface="Gotham-Book" charset="0"/>
                <a:ea typeface="Gotham-Book" charset="0"/>
                <a:cs typeface="Gotham-Book" charset="0"/>
              </a:rPr>
              <a:t>Color chart</a:t>
            </a:r>
          </a:p>
          <a:p>
            <a:pPr marL="465247" indent="-465247">
              <a:lnSpc>
                <a:spcPct val="150000"/>
              </a:lnSpc>
              <a:buFont typeface="+mj-lt"/>
              <a:buAutoNum type="arabicPeriod"/>
            </a:pPr>
            <a:r>
              <a:rPr lang="en-US" dirty="0">
                <a:latin typeface="Gotham-Book" charset="0"/>
                <a:ea typeface="Gotham-Book" charset="0"/>
                <a:cs typeface="Gotham-Book" charset="0"/>
              </a:rPr>
              <a:t>Reading the results</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29</a:t>
            </a:fld>
            <a:endParaRPr lang="en-US"/>
          </a:p>
        </p:txBody>
      </p:sp>
    </p:spTree>
    <p:extLst>
      <p:ext uri="{BB962C8B-B14F-4D97-AF65-F5344CB8AC3E}">
        <p14:creationId xmlns:p14="http://schemas.microsoft.com/office/powerpoint/2010/main" val="137585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t>
            </a:r>
            <a:r>
              <a:rPr lang="en-US" dirty="0" err="1"/>
              <a:t>quats</a:t>
            </a:r>
            <a:r>
              <a:rPr lang="en-US" dirty="0"/>
              <a:t>.</a:t>
            </a:r>
          </a:p>
          <a:p>
            <a:endParaRPr lang="en-US" dirty="0"/>
          </a:p>
          <a:p>
            <a:r>
              <a:rPr lang="en-US" dirty="0"/>
              <a:t>First review the directions:</a:t>
            </a:r>
          </a:p>
          <a:p>
            <a:endParaRPr lang="en-US" dirty="0"/>
          </a:p>
          <a:p>
            <a:r>
              <a:rPr lang="en-US" dirty="0"/>
              <a:t>Does the sanitizer require a specific water temperature?</a:t>
            </a:r>
          </a:p>
          <a:p>
            <a:endParaRPr lang="en-US" dirty="0"/>
          </a:p>
          <a:p>
            <a:r>
              <a:rPr lang="en-US" dirty="0"/>
              <a:t>The general recommendation for </a:t>
            </a:r>
            <a:r>
              <a:rPr lang="en-US" dirty="0" err="1"/>
              <a:t>quats</a:t>
            </a:r>
            <a:r>
              <a:rPr lang="en-US" dirty="0"/>
              <a:t> is to be tested at room temperature, 65°F-75°F (18°C-24°C).</a:t>
            </a:r>
          </a:p>
          <a:p>
            <a:endParaRPr lang="en-US" dirty="0"/>
          </a:p>
          <a:p>
            <a:r>
              <a:rPr lang="en-US" dirty="0"/>
              <a:t>Use a pre-cut test strip, or tear off approximately 2 inches of the roll of test paper.</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30</a:t>
            </a:fld>
            <a:endParaRPr lang="en-US"/>
          </a:p>
        </p:txBody>
      </p:sp>
    </p:spTree>
    <p:extLst>
      <p:ext uri="{BB962C8B-B14F-4D97-AF65-F5344CB8AC3E}">
        <p14:creationId xmlns:p14="http://schemas.microsoft.com/office/powerpoint/2010/main" val="127243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outline for our course. Today, we are going to discuss the who, what, where, why, when, and how of using sanitizer test kits.</a:t>
            </a:r>
            <a:br>
              <a:rPr lang="en-US" dirty="0"/>
            </a:br>
            <a:endParaRPr lang="en-US" dirty="0"/>
          </a:p>
          <a:p>
            <a:r>
              <a:rPr lang="en-US" dirty="0"/>
              <a:t>The WHO is who we are, who you are, and who are we trying to help.</a:t>
            </a:r>
            <a:br>
              <a:rPr lang="en-US" dirty="0"/>
            </a:br>
            <a:endParaRPr lang="en-US" dirty="0"/>
          </a:p>
          <a:p>
            <a:r>
              <a:rPr lang="en-US" dirty="0"/>
              <a:t>The WHY - WHY are we concerned about learning how to properly use sanitizer test kits anyway?</a:t>
            </a:r>
            <a:br>
              <a:rPr lang="en-US" dirty="0"/>
            </a:br>
            <a:endParaRPr lang="en-US" dirty="0"/>
          </a:p>
          <a:p>
            <a:r>
              <a:rPr lang="en-US" dirty="0"/>
              <a:t>The WHAT will cover basic terms, what test kits to use, and talk about actually what it is that you’ll need to test.</a:t>
            </a:r>
            <a:br>
              <a:rPr lang="en-US" dirty="0"/>
            </a:br>
            <a:endParaRPr lang="en-US" dirty="0"/>
          </a:p>
          <a:p>
            <a:r>
              <a:rPr lang="en-US" dirty="0"/>
              <a:t>The WHERE will provide a look at the locations and/or facilities that might require testing sanitizer solutions.</a:t>
            </a:r>
            <a:br>
              <a:rPr lang="en-US" dirty="0"/>
            </a:br>
            <a:endParaRPr lang="en-US" dirty="0"/>
          </a:p>
          <a:p>
            <a:r>
              <a:rPr lang="en-US" dirty="0"/>
              <a:t>The WHEN will cover how often it is necessary to test, as well as discuss any potential differences in frequency between different sanitizer solutions or test kits.</a:t>
            </a:r>
            <a:br>
              <a:rPr lang="en-US" dirty="0"/>
            </a:br>
            <a:endParaRPr lang="en-US" dirty="0"/>
          </a:p>
          <a:p>
            <a:r>
              <a:rPr lang="en-US" dirty="0"/>
              <a:t>Finally, the HOW. Just HOW do we use these test kits correctly? And have we really been doing it wrong the whole time? The answer to that is, we hope, no, but surprisingly more often than not, yes.</a:t>
            </a:r>
          </a:p>
          <a:p>
            <a:endParaRPr lang="en-US" dirty="0"/>
          </a:p>
          <a:p>
            <a:r>
              <a:rPr lang="en-US" dirty="0"/>
              <a:t>We’ll end the class with some hands-on practice and a quick assessment.</a:t>
            </a:r>
          </a:p>
          <a:p>
            <a:endParaRPr lang="en-US" dirty="0"/>
          </a:p>
          <a:p>
            <a:r>
              <a:rPr lang="en-US" dirty="0"/>
              <a:t>Sound good?</a:t>
            </a:r>
          </a:p>
          <a:p>
            <a:r>
              <a:rPr lang="en-US" dirty="0"/>
              <a:t>Before we begin - why are you here? Why did your boss, or regulator, or co-worker drag you to this training?</a:t>
            </a:r>
          </a:p>
          <a:p>
            <a:endParaRPr lang="en-US" dirty="0"/>
          </a:p>
          <a:p>
            <a:r>
              <a:rPr lang="en-US" dirty="0"/>
              <a:t>The overall goal of this training program – the reason you are here today – is to help you understand that correct sanitizer concentrations help keep people safe by minimizing microbial food safety hazards. Proper testing can prevent foodborne illness and protect people’s health.  Hopefully, you will also learn something new.</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a:t>
            </a:fld>
            <a:endParaRPr lang="en-US"/>
          </a:p>
        </p:txBody>
      </p:sp>
    </p:spTree>
    <p:extLst>
      <p:ext uri="{BB962C8B-B14F-4D97-AF65-F5344CB8AC3E}">
        <p14:creationId xmlns:p14="http://schemas.microsoft.com/office/powerpoint/2010/main" val="770580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Quats</a:t>
            </a:r>
            <a:r>
              <a:rPr lang="en-US" dirty="0"/>
              <a:t> will often foam when filling a sink or bucket with solution. Avoid testing the foam by either testing a clear area or letting the foam dissipate prior to testing.</a:t>
            </a:r>
          </a:p>
          <a:p>
            <a:endParaRPr lang="en-US" dirty="0"/>
          </a:p>
          <a:p>
            <a:r>
              <a:rPr lang="en-US" dirty="0"/>
              <a:t>The foam has a higher concentration of sanitizer and therefore gives incorrect results.</a:t>
            </a:r>
          </a:p>
          <a:p>
            <a:endParaRPr lang="en-US" dirty="0"/>
          </a:p>
          <a:p>
            <a:r>
              <a:rPr lang="en-US" dirty="0"/>
              <a:t>NO swishing either! Again, it will force chemical into the strip and give a false high reading or give a modeled affect to variable uptake of the sanitizer. </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31</a:t>
            </a:fld>
            <a:endParaRPr lang="en-US"/>
          </a:p>
        </p:txBody>
      </p:sp>
    </p:spTree>
    <p:extLst>
      <p:ext uri="{BB962C8B-B14F-4D97-AF65-F5344CB8AC3E}">
        <p14:creationId xmlns:p14="http://schemas.microsoft.com/office/powerpoint/2010/main" val="1506833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Make sure the foam is gone, and the test strip goes directly in to the water. Dip the strip in to the sanitizer water. </a:t>
            </a:r>
          </a:p>
          <a:p>
            <a:endParaRPr lang="en-US" dirty="0"/>
          </a:p>
          <a:p>
            <a:r>
              <a:rPr lang="en-US" dirty="0"/>
              <a:t>Leave the strip in the solution for the correct amount of time based on the type of sanitizer being used (usually 10 seconds). Do not swirl or move the strip </a:t>
            </a:r>
            <a:r>
              <a:rPr lang="mr-IN" dirty="0"/>
              <a:t>–</a:t>
            </a:r>
            <a:r>
              <a:rPr lang="en-US" dirty="0"/>
              <a:t> hold it still.</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32</a:t>
            </a:fld>
            <a:endParaRPr lang="en-US"/>
          </a:p>
        </p:txBody>
      </p:sp>
    </p:spTree>
    <p:extLst>
      <p:ext uri="{BB962C8B-B14F-4D97-AF65-F5344CB8AC3E}">
        <p14:creationId xmlns:p14="http://schemas.microsoft.com/office/powerpoint/2010/main" val="1307716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the test strip and immediately compare it to the color chart.</a:t>
            </a:r>
          </a:p>
          <a:p>
            <a:endParaRPr lang="en-US" dirty="0"/>
          </a:p>
          <a:p>
            <a:r>
              <a:rPr lang="en-US" dirty="0"/>
              <a:t>The color chart is conveniently found on the test strip dispenser. To determine the concentration of sanitizer, match the color of the strip after dipping to the closest color on the chart provided. Each color represents a different sanitizer concentration in parts per million, or ppm. </a:t>
            </a:r>
          </a:p>
          <a:p>
            <a:endParaRPr lang="en-US" dirty="0"/>
          </a:p>
          <a:p>
            <a:pPr defTabSz="930493">
              <a:defRPr/>
            </a:pPr>
            <a:r>
              <a:rPr lang="en-US" i="1" dirty="0">
                <a:latin typeface="Gotham-Book" charset="0"/>
                <a:ea typeface="Gotham-Book" charset="0"/>
                <a:cs typeface="Gotham-Book" charset="0"/>
              </a:rPr>
              <a:t>Show on the slide: </a:t>
            </a:r>
          </a:p>
          <a:p>
            <a:pPr defTabSz="930493">
              <a:defRPr/>
            </a:pPr>
            <a:r>
              <a:rPr lang="en-US" dirty="0">
                <a:latin typeface="Gotham-Book" charset="0"/>
                <a:ea typeface="Gotham-Book" charset="0"/>
                <a:cs typeface="Gotham-Book" charset="0"/>
              </a:rPr>
              <a:t>If a </a:t>
            </a:r>
            <a:r>
              <a:rPr lang="en-US" dirty="0" err="1">
                <a:latin typeface="Gotham-Book" charset="0"/>
                <a:ea typeface="Gotham-Book" charset="0"/>
                <a:cs typeface="Gotham-Book" charset="0"/>
              </a:rPr>
              <a:t>quat</a:t>
            </a:r>
            <a:r>
              <a:rPr lang="en-US" dirty="0">
                <a:latin typeface="Gotham-Book" charset="0"/>
                <a:ea typeface="Gotham-Book" charset="0"/>
                <a:cs typeface="Gotham-Book" charset="0"/>
              </a:rPr>
              <a:t> reading is between 150ppm and 400ppm for 4-chain </a:t>
            </a:r>
            <a:r>
              <a:rPr lang="en-US" dirty="0" err="1">
                <a:latin typeface="Gotham-Book" charset="0"/>
                <a:ea typeface="Gotham-Book" charset="0"/>
                <a:cs typeface="Gotham-Book" charset="0"/>
              </a:rPr>
              <a:t>quats</a:t>
            </a:r>
            <a:r>
              <a:rPr lang="en-US" dirty="0">
                <a:latin typeface="Gotham-Book" charset="0"/>
                <a:ea typeface="Gotham-Book" charset="0"/>
                <a:cs typeface="Gotham-Book" charset="0"/>
              </a:rPr>
              <a:t>, then the concentration is fine. </a:t>
            </a:r>
          </a:p>
          <a:p>
            <a:pPr defTabSz="930493">
              <a:defRPr/>
            </a:pPr>
            <a:endParaRPr lang="en-US" dirty="0">
              <a:latin typeface="Gotham-Book" charset="0"/>
              <a:ea typeface="Gotham-Book" charset="0"/>
              <a:cs typeface="Gotham-Book" charset="0"/>
            </a:endParaRPr>
          </a:p>
          <a:p>
            <a:pPr defTabSz="930493">
              <a:defRPr/>
            </a:pPr>
            <a:r>
              <a:rPr lang="en-US" dirty="0">
                <a:latin typeface="Gotham-Book" charset="0"/>
                <a:ea typeface="Gotham-Book" charset="0"/>
                <a:cs typeface="Gotham-Book" charset="0"/>
              </a:rPr>
              <a:t>2-chain </a:t>
            </a:r>
            <a:r>
              <a:rPr lang="en-US" dirty="0" err="1">
                <a:latin typeface="Gotham-Book" charset="0"/>
                <a:ea typeface="Gotham-Book" charset="0"/>
                <a:cs typeface="Gotham-Book" charset="0"/>
              </a:rPr>
              <a:t>quats</a:t>
            </a:r>
            <a:r>
              <a:rPr lang="en-US" dirty="0">
                <a:latin typeface="Gotham-Book" charset="0"/>
                <a:ea typeface="Gotham-Book" charset="0"/>
                <a:cs typeface="Gotham-Book" charset="0"/>
              </a:rPr>
              <a:t> generally 200ppm “not to exceed” 400ppm. </a:t>
            </a:r>
            <a:r>
              <a:rPr lang="en-US" b="1" dirty="0">
                <a:latin typeface="Gotham-Book" charset="0"/>
                <a:ea typeface="Gotham-Book" charset="0"/>
                <a:cs typeface="Gotham-Book" charset="0"/>
              </a:rPr>
              <a:t>Read the label.</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33</a:t>
            </a:fld>
            <a:endParaRPr lang="en-US"/>
          </a:p>
        </p:txBody>
      </p:sp>
    </p:spTree>
    <p:extLst>
      <p:ext uri="{BB962C8B-B14F-4D97-AF65-F5344CB8AC3E}">
        <p14:creationId xmlns:p14="http://schemas.microsoft.com/office/powerpoint/2010/main" val="1613578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chlorine solution is only slightly different.</a:t>
            </a:r>
          </a:p>
          <a:p>
            <a:endParaRPr lang="en-US" dirty="0"/>
          </a:p>
          <a:p>
            <a:r>
              <a:rPr lang="en-US" dirty="0"/>
              <a:t>First? Review the directions.</a:t>
            </a:r>
          </a:p>
          <a:p>
            <a:endParaRPr lang="en-US" dirty="0"/>
          </a:p>
          <a:p>
            <a:r>
              <a:rPr lang="en-US" dirty="0"/>
              <a:t>Does the sanitizer require a specific water temperature?</a:t>
            </a:r>
          </a:p>
          <a:p>
            <a:endParaRPr lang="en-US" dirty="0"/>
          </a:p>
          <a:p>
            <a:pPr defTabSz="930493">
              <a:defRPr/>
            </a:pPr>
            <a:r>
              <a:rPr lang="en-US" dirty="0"/>
              <a:t>As we saw in the table earlier, the minimum temperatures for chlorine solutions can vary based on the pH of the solution.</a:t>
            </a:r>
          </a:p>
          <a:p>
            <a:pPr defTabSz="930493">
              <a:defRPr/>
            </a:pPr>
            <a:endParaRPr lang="en-US" dirty="0"/>
          </a:p>
          <a:p>
            <a:r>
              <a:rPr lang="en-US" dirty="0"/>
              <a:t>Room temperature, 65°F-75°F (18°C-24°C), is still a safe bet, as are solutions with cooler temperatures. The warmer the water in a chlorine solution, the lower the concentration of available chlorine is needed to show a “sufficient” amount of sanitizer. So, if the water is not too hot, the test will work correctly.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34</a:t>
            </a:fld>
            <a:endParaRPr lang="en-US"/>
          </a:p>
        </p:txBody>
      </p:sp>
    </p:spTree>
    <p:extLst>
      <p:ext uri="{BB962C8B-B14F-4D97-AF65-F5344CB8AC3E}">
        <p14:creationId xmlns:p14="http://schemas.microsoft.com/office/powerpoint/2010/main" val="661250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The table provided chlorine concentrations based on the solution having maximum pH values of 8 or 10. The water supply should ensure the pH never go above those levels, but pH meters are available for intermittent testing. </a:t>
            </a:r>
          </a:p>
          <a:p>
            <a:endParaRPr lang="en-US" dirty="0"/>
          </a:p>
          <a:p>
            <a:pPr defTabSz="930493">
              <a:defRPr/>
            </a:pPr>
            <a:r>
              <a:rPr lang="en-US" dirty="0"/>
              <a:t>As with the </a:t>
            </a:r>
            <a:r>
              <a:rPr lang="en-US" dirty="0" err="1"/>
              <a:t>quats</a:t>
            </a:r>
            <a:r>
              <a:rPr lang="en-US" dirty="0"/>
              <a:t>, use a pre-cut test strip, or tear off approximately 2 inches of the roll of test paper.</a:t>
            </a:r>
          </a:p>
          <a:p>
            <a:endParaRPr lang="en-US" dirty="0"/>
          </a:p>
          <a:p>
            <a:r>
              <a:rPr lang="en-US" dirty="0"/>
              <a:t>A chlorine test strip can be dipped and promptly removed </a:t>
            </a:r>
            <a:r>
              <a:rPr lang="mr-IN" dirty="0"/>
              <a:t>–</a:t>
            </a:r>
            <a:r>
              <a:rPr lang="en-US" dirty="0"/>
              <a:t> without waiting the 10 seconds as needed for the </a:t>
            </a:r>
            <a:r>
              <a:rPr lang="en-US" dirty="0" err="1"/>
              <a:t>quats</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35</a:t>
            </a:fld>
            <a:endParaRPr lang="en-US"/>
          </a:p>
        </p:txBody>
      </p:sp>
    </p:spTree>
    <p:extLst>
      <p:ext uri="{BB962C8B-B14F-4D97-AF65-F5344CB8AC3E}">
        <p14:creationId xmlns:p14="http://schemas.microsoft.com/office/powerpoint/2010/main" val="1969845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read the directions - some chlorine test kits require you to “blot” the strip on a paper towel prior to comparing to the color chart.</a:t>
            </a:r>
          </a:p>
        </p:txBody>
      </p:sp>
      <p:sp>
        <p:nvSpPr>
          <p:cNvPr id="4" name="Slide Number Placeholder 3"/>
          <p:cNvSpPr>
            <a:spLocks noGrp="1"/>
          </p:cNvSpPr>
          <p:nvPr>
            <p:ph type="sldNum" sz="quarter" idx="10"/>
          </p:nvPr>
        </p:nvSpPr>
        <p:spPr/>
        <p:txBody>
          <a:bodyPr/>
          <a:lstStyle/>
          <a:p>
            <a:fld id="{27327CC7-76E4-EA4E-A880-6E1FC418AC58}" type="slidenum">
              <a:rPr lang="en-US" smtClean="0"/>
              <a:t>36</a:t>
            </a:fld>
            <a:endParaRPr lang="en-US"/>
          </a:p>
        </p:txBody>
      </p:sp>
    </p:spTree>
    <p:extLst>
      <p:ext uri="{BB962C8B-B14F-4D97-AF65-F5344CB8AC3E}">
        <p14:creationId xmlns:p14="http://schemas.microsoft.com/office/powerpoint/2010/main" val="2128087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Chlorine bleach should be between 50 and 100ppm.</a:t>
            </a:r>
          </a:p>
          <a:p>
            <a:endParaRPr lang="en-US" dirty="0"/>
          </a:p>
          <a:p>
            <a:pPr defTabSz="930493">
              <a:defRPr/>
            </a:pPr>
            <a:r>
              <a:rPr lang="en-US" dirty="0"/>
              <a:t>The chemical manufacturer generally determines the concentration for effective sanitization; </a:t>
            </a:r>
            <a:r>
              <a:rPr lang="en-US" b="1" dirty="0"/>
              <a:t>read the label</a:t>
            </a:r>
            <a:r>
              <a:rPr lang="en-US" dirty="0"/>
              <a:t>.</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37</a:t>
            </a:fld>
            <a:endParaRPr lang="en-US"/>
          </a:p>
        </p:txBody>
      </p:sp>
    </p:spTree>
    <p:extLst>
      <p:ext uri="{BB962C8B-B14F-4D97-AF65-F5344CB8AC3E}">
        <p14:creationId xmlns:p14="http://schemas.microsoft.com/office/powerpoint/2010/main" val="414379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testing either a </a:t>
            </a:r>
            <a:r>
              <a:rPr lang="en-US" dirty="0" err="1"/>
              <a:t>quat</a:t>
            </a:r>
            <a:r>
              <a:rPr lang="en-US" dirty="0"/>
              <a:t> or chlorine solution, if the concentration is too low or too high, add sanitizer or dilute with water as needed in order to achieve the required concentration.</a:t>
            </a:r>
          </a:p>
          <a:p>
            <a:r>
              <a:rPr lang="en-US" b="1" dirty="0"/>
              <a:t>Be sure to retest.</a:t>
            </a:r>
          </a:p>
          <a:p>
            <a:endParaRPr lang="en-US" dirty="0"/>
          </a:p>
          <a:p>
            <a:r>
              <a:rPr lang="en-US" dirty="0"/>
              <a:t>Remember to test </a:t>
            </a:r>
            <a:r>
              <a:rPr lang="en-US" i="1" u="sng" dirty="0"/>
              <a:t>following</a:t>
            </a:r>
            <a:r>
              <a:rPr lang="en-US" dirty="0"/>
              <a:t> the cleaning and sanitizing of wares also to determine if the solution is still at the proper sanitization level. You need to ensure that the last items sanitized were done at the correct concentration too - not just the first ones.</a:t>
            </a:r>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38</a:t>
            </a:fld>
            <a:endParaRPr lang="en-US"/>
          </a:p>
        </p:txBody>
      </p:sp>
    </p:spTree>
    <p:extLst>
      <p:ext uri="{BB962C8B-B14F-4D97-AF65-F5344CB8AC3E}">
        <p14:creationId xmlns:p14="http://schemas.microsoft.com/office/powerpoint/2010/main" val="43665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From all of us at Micro Essential Laboratory, thank you for joining us today and thank you for protecting public health through proper sanitizing!</a:t>
            </a:r>
          </a:p>
          <a:p>
            <a:pPr defTabSz="930493">
              <a:defRPr/>
            </a:pPr>
            <a:endParaRPr lang="en-US" dirty="0"/>
          </a:p>
          <a:p>
            <a:pPr>
              <a:defRPr/>
            </a:pPr>
            <a:r>
              <a:rPr lang="en-US" dirty="0"/>
              <a:t>We hoped you learned something that you are able to take back with you and pass on to those front-line food safety people in the field. We want to help you to help others keep consumers safe.</a:t>
            </a:r>
          </a:p>
          <a:p>
            <a:pPr defTabSz="930493">
              <a:defRPr/>
            </a:pPr>
            <a:endParaRPr lang="en-US" dirty="0"/>
          </a:p>
          <a:p>
            <a:pPr defTabSz="930493">
              <a:defRPr/>
            </a:pPr>
            <a:r>
              <a:rPr lang="en-US" dirty="0"/>
              <a:t>I’ll be around for a few minutes if you have any other questions.</a:t>
            </a:r>
          </a:p>
        </p:txBody>
      </p:sp>
      <p:sp>
        <p:nvSpPr>
          <p:cNvPr id="4" name="Slide Number Placeholder 3"/>
          <p:cNvSpPr>
            <a:spLocks noGrp="1"/>
          </p:cNvSpPr>
          <p:nvPr>
            <p:ph type="sldNum" sz="quarter" idx="10"/>
          </p:nvPr>
        </p:nvSpPr>
        <p:spPr/>
        <p:txBody>
          <a:bodyPr/>
          <a:lstStyle/>
          <a:p>
            <a:fld id="{27327CC7-76E4-EA4E-A880-6E1FC418AC58}" type="slidenum">
              <a:rPr lang="en-US" smtClean="0"/>
              <a:t>39</a:t>
            </a:fld>
            <a:endParaRPr lang="en-US"/>
          </a:p>
        </p:txBody>
      </p:sp>
    </p:spTree>
    <p:extLst>
      <p:ext uri="{BB962C8B-B14F-4D97-AF65-F5344CB8AC3E}">
        <p14:creationId xmlns:p14="http://schemas.microsoft.com/office/powerpoint/2010/main" val="200178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are we, who are you, and who are we trying to help?</a:t>
            </a:r>
            <a:br>
              <a:rPr lang="en-US" dirty="0"/>
            </a:br>
            <a:endParaRPr lang="en-US" dirty="0"/>
          </a:p>
          <a:p>
            <a:r>
              <a:rPr lang="en-US" dirty="0"/>
              <a:t>WHO are we, anyway, that we can talk to you about sanitizer test kits?</a:t>
            </a:r>
          </a:p>
          <a:p>
            <a:br>
              <a:rPr lang="en-US" dirty="0"/>
            </a:br>
            <a:r>
              <a:rPr lang="en-US" dirty="0"/>
              <a:t>As I mentioned, my name is ___________________. </a:t>
            </a:r>
            <a:r>
              <a:rPr lang="en-US" i="1" dirty="0"/>
              <a:t>Discuss your relationship with Micro Essential.</a:t>
            </a:r>
            <a:r>
              <a:rPr lang="en-US" dirty="0"/>
              <a:t> This course is sponsored by Micro Essential Laboratory, Incorporated. Micro Essential Laboratory has been around since 1934 and is the leading manufacturer of sanitizer test paper used throughout the foodservice industry. They currently provide pH strips, sanitizer test papers, and pH buffer standards, along with various specialty test papers, to a global market. </a:t>
            </a:r>
            <a:br>
              <a:rPr lang="en-US" dirty="0"/>
            </a:br>
            <a:endParaRPr lang="en-US" dirty="0"/>
          </a:p>
          <a:p>
            <a:r>
              <a:rPr lang="en-US" dirty="0"/>
              <a:t>And you know WHO you are - you are the health inspectors and regulators who we thought would be the best “in” to the front lines of food safety. We are obviously not able to visit every food establishment out there to ensure that people are using test kits correctly, but that is where you come in; that is part of what you already do when visiting a food establishment. As we already determined, not everyone in restaurants, retail, etc. knows how to use the test correctly, so we would like you to be comfortable enough to show them how to use it correctly.</a:t>
            </a:r>
            <a:br>
              <a:rPr lang="en-US" dirty="0"/>
            </a:br>
            <a:br>
              <a:rPr lang="en-US" dirty="0"/>
            </a:br>
            <a:r>
              <a:rPr lang="en-US" i="1" dirty="0"/>
              <a:t>Ask the participants if anyone has any sanitization inspection stories to share with the class. Finding a sanitizer solution that had a concentration way off base? A cleaning bucket that actually didn’t contain any sanitizer? Employees who didn’t know where the test kit was, or worse, what a test kit was?</a:t>
            </a:r>
            <a:br>
              <a:rPr lang="en-US" i="1" dirty="0"/>
            </a:br>
            <a:endParaRPr lang="en-US" dirty="0"/>
          </a:p>
          <a:p>
            <a:r>
              <a:rPr lang="en-US" dirty="0"/>
              <a:t>And WHO are we trying to help? The food establishment manager, the employee who is using that sanitizing solution to protect the public from foodborne illness, or any pathogens that might cause harm. Ultimately, through training, we’re all trying to protect the public.</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4</a:t>
            </a:fld>
            <a:endParaRPr lang="en-US"/>
          </a:p>
        </p:txBody>
      </p:sp>
    </p:spTree>
    <p:extLst>
      <p:ext uri="{BB962C8B-B14F-4D97-AF65-F5344CB8AC3E}">
        <p14:creationId xmlns:p14="http://schemas.microsoft.com/office/powerpoint/2010/main" val="170716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dirty="0"/>
              <a:t>Federal, state and local health regulations require users of sanitizer solutions to have appropriate test kits available to verify the strength of sanitizer solutions. Note that the regulations DO require the users to USE the test kits, not only have them available. Again, this is where we need you all to help.</a:t>
            </a:r>
          </a:p>
          <a:p>
            <a:pPr defTabSz="930493">
              <a:defRPr/>
            </a:pPr>
            <a:endParaRPr lang="en-US" dirty="0"/>
          </a:p>
          <a:p>
            <a:r>
              <a:rPr lang="en-US" dirty="0"/>
              <a:t>Testing kits to measure the concentration of sanitizing solutions are required for 2 reasons:</a:t>
            </a:r>
          </a:p>
          <a:p>
            <a:endParaRPr lang="en-US" dirty="0"/>
          </a:p>
          <a:p>
            <a:r>
              <a:rPr lang="en-US" dirty="0"/>
              <a:t>1. The use of chemical sanitizers requires minimum concentrations of the sanitizer during the final rinse step to ensure proper sanitization. AND</a:t>
            </a:r>
          </a:p>
          <a:p>
            <a:r>
              <a:rPr lang="en-US" dirty="0"/>
              <a:t>2. Too much sanitizer in the final rinse water could be toxic. </a:t>
            </a:r>
          </a:p>
          <a:p>
            <a:endParaRPr lang="en-US" dirty="0"/>
          </a:p>
          <a:p>
            <a:r>
              <a:rPr lang="en-US" dirty="0"/>
              <a:t>I have found employees will sometimes feel that if the recommended amount of concentrate in a set quantity of water is good, then adding a little more concentrate will make the solution last longer and will work better. Quite the contrary... using a sanitizer solution that is too strong can in fact put customers at risk since too strong a solution will actually contaminate the surface and potentially make the customer sick.</a:t>
            </a:r>
            <a:br>
              <a:rPr lang="en-US" dirty="0"/>
            </a:br>
            <a:endParaRPr lang="en-US" dirty="0"/>
          </a:p>
          <a:p>
            <a:r>
              <a:rPr lang="en-US" dirty="0"/>
              <a:t>For your reference, a sanitizing solution that is too weak would be a violation of FDA Food Code § 4-501.114. A solution that is too strong would be a violation of § 7-204.11. </a:t>
            </a:r>
          </a:p>
          <a:p>
            <a:endParaRPr lang="en-US" dirty="0"/>
          </a:p>
          <a:p>
            <a:r>
              <a:rPr lang="en-US" dirty="0"/>
              <a:t>What about your local jurisdiction? Does anyone follow regulations different than those from the latest Food Code?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5</a:t>
            </a:fld>
            <a:endParaRPr lang="en-US"/>
          </a:p>
        </p:txBody>
      </p:sp>
    </p:spTree>
    <p:extLst>
      <p:ext uri="{BB962C8B-B14F-4D97-AF65-F5344CB8AC3E}">
        <p14:creationId xmlns:p14="http://schemas.microsoft.com/office/powerpoint/2010/main" val="21204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talk about WHAT it is we’re trying to accomplish, we need to make sure that everyone understands the terminology associated with food safety sanitization. This will be review for many of you, yet correct definitions are important in our discussion.</a:t>
            </a:r>
          </a:p>
          <a:p>
            <a:br>
              <a:rPr lang="en-US" dirty="0"/>
            </a:br>
            <a:r>
              <a:rPr lang="en-US" dirty="0"/>
              <a:t>Cleaning and sanitizing are two very important, and very different, terms that are used in food safety. </a:t>
            </a:r>
          </a:p>
          <a:p>
            <a:endParaRPr lang="en-US" b="1" dirty="0"/>
          </a:p>
          <a:p>
            <a:r>
              <a:rPr lang="en-US" b="1" dirty="0"/>
              <a:t>Cleaning</a:t>
            </a:r>
            <a:r>
              <a:rPr lang="en-US" dirty="0"/>
              <a:t> refers to the removal of dirt, food, or other soil from a surface, usually accomplished by a detergent. </a:t>
            </a:r>
          </a:p>
          <a:p>
            <a:endParaRPr lang="en-US" b="1" dirty="0"/>
          </a:p>
          <a:p>
            <a:r>
              <a:rPr lang="en-US" b="1" dirty="0"/>
              <a:t>Sanitizing</a:t>
            </a:r>
            <a:r>
              <a:rPr lang="en-US" dirty="0"/>
              <a:t> refers to the removal of pathogens to a safe level, defined as a 5-log reduction, or removal of 99.999% of organisms. Cleaning alone is not sufficient for food contact surfaces, and sanitizing only works when it follows proper cleaning. </a:t>
            </a:r>
          </a:p>
          <a:p>
            <a:endParaRPr lang="en-US" dirty="0"/>
          </a:p>
          <a:p>
            <a:r>
              <a:rPr lang="en-US" dirty="0"/>
              <a:t>What other terms are important when discussing food safety sanitization?</a:t>
            </a:r>
          </a:p>
          <a:p>
            <a:endParaRPr lang="en-US" dirty="0"/>
          </a:p>
          <a:p>
            <a:r>
              <a:rPr lang="en-US" i="1" dirty="0"/>
              <a:t>If the participants seem knowledgeable</a:t>
            </a:r>
            <a:r>
              <a:rPr lang="en-US" i="1" baseline="0" dirty="0"/>
              <a:t> in the terms, the next page can be read to them as fill-in-the-blank for more interaction and/or to keep them engaged.</a:t>
            </a:r>
            <a:endParaRPr lang="en-US" i="1"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6</a:t>
            </a:fld>
            <a:endParaRPr lang="en-US"/>
          </a:p>
        </p:txBody>
      </p:sp>
    </p:spTree>
    <p:extLst>
      <p:ext uri="{BB962C8B-B14F-4D97-AF65-F5344CB8AC3E}">
        <p14:creationId xmlns:p14="http://schemas.microsoft.com/office/powerpoint/2010/main" val="69280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Disinfection</a:t>
            </a:r>
            <a:r>
              <a:rPr lang="en-US" dirty="0"/>
              <a:t>: eliminates nearly all recognized pathogenic microorganisms but not necessarily all microbial forms (e.g., bacterial spores) on inanimate objects.</a:t>
            </a:r>
            <a:br>
              <a:rPr lang="en-US" dirty="0"/>
            </a:br>
            <a:endParaRPr lang="en-US" dirty="0"/>
          </a:p>
          <a:p>
            <a:r>
              <a:rPr lang="en-US" dirty="0"/>
              <a:t>Disinfection is used to </a:t>
            </a:r>
            <a:r>
              <a:rPr lang="en-US" b="1" dirty="0"/>
              <a:t>decontaminate</a:t>
            </a:r>
            <a:r>
              <a:rPr lang="en-US" dirty="0"/>
              <a:t> items. The primary objective of decontamination is to reduce the level of microbial contamination so that infection transmission is eliminated; decontamination renders an area, device, item, or material safe to handle (i.e., safe in the context of being reasonably free from a risk of disease transmission).</a:t>
            </a:r>
            <a:br>
              <a:rPr lang="en-US" dirty="0"/>
            </a:br>
            <a:endParaRPr lang="en-US" dirty="0"/>
          </a:p>
          <a:p>
            <a:r>
              <a:rPr lang="en-US" b="1" dirty="0"/>
              <a:t>Sterilization</a:t>
            </a:r>
            <a:r>
              <a:rPr lang="en-US" dirty="0"/>
              <a:t>: is a procedure that kills all microorganisms, including high numbers of bacterial endospores. Sterilization can be accomplished by heat, ethylene oxide gas, hydrogen peroxide gas, plasma, ozone, and radiation (in industry).</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7</a:t>
            </a:fld>
            <a:endParaRPr lang="en-US"/>
          </a:p>
        </p:txBody>
      </p:sp>
    </p:spTree>
    <p:extLst>
      <p:ext uri="{BB962C8B-B14F-4D97-AF65-F5344CB8AC3E}">
        <p14:creationId xmlns:p14="http://schemas.microsoft.com/office/powerpoint/2010/main" val="140098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Temperature Sanitization</a:t>
            </a:r>
            <a:r>
              <a:rPr lang="en-US" dirty="0"/>
              <a:t>: in retail food facilities is accomplished by:</a:t>
            </a:r>
            <a:br>
              <a:rPr lang="en-US" dirty="0"/>
            </a:br>
            <a:endParaRPr lang="en-US" dirty="0"/>
          </a:p>
          <a:p>
            <a:r>
              <a:rPr lang="en-US" dirty="0"/>
              <a:t>Hot water manual operations by immersion at temperature of 171°F (77°C) for at least 30 seconds.</a:t>
            </a:r>
            <a:br>
              <a:rPr lang="en-US" dirty="0"/>
            </a:br>
            <a:endParaRPr lang="en-US" dirty="0"/>
          </a:p>
          <a:p>
            <a:r>
              <a:rPr lang="en-US" dirty="0"/>
              <a:t>Hot water mechanical operations by being cycled through </a:t>
            </a:r>
            <a:r>
              <a:rPr lang="en-US" dirty="0" err="1"/>
              <a:t>warewashing</a:t>
            </a:r>
            <a:r>
              <a:rPr lang="en-US" dirty="0"/>
              <a:t> equipment at a temperature of 180°F (82°C.)</a:t>
            </a:r>
          </a:p>
          <a:p>
            <a:endParaRPr lang="en-US" dirty="0"/>
          </a:p>
          <a:p>
            <a:r>
              <a:rPr lang="en-US" dirty="0"/>
              <a:t>Conveyor machines require a 180F manifold temperature to yield a 160F plate temperature.</a:t>
            </a:r>
          </a:p>
          <a:p>
            <a:r>
              <a:rPr lang="en-US" dirty="0"/>
              <a:t>Stationary machines require 165F manifold to yield a 160F plate temperature. </a:t>
            </a:r>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8</a:t>
            </a:fld>
            <a:endParaRPr lang="en-US"/>
          </a:p>
        </p:txBody>
      </p:sp>
    </p:spTree>
    <p:extLst>
      <p:ext uri="{BB962C8B-B14F-4D97-AF65-F5344CB8AC3E}">
        <p14:creationId xmlns:p14="http://schemas.microsoft.com/office/powerpoint/2010/main" val="226381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Sanitization: is accomplished by:</a:t>
            </a:r>
            <a:br>
              <a:rPr lang="en-US" dirty="0"/>
            </a:br>
            <a:endParaRPr lang="en-US" dirty="0"/>
          </a:p>
          <a:p>
            <a:r>
              <a:rPr lang="en-US" dirty="0"/>
              <a:t>Chemical manual or mechanical operations, including the application of sanitizing chemicals by immersion, manual swabbing, brushing, or pressure spraying methods.</a:t>
            </a:r>
            <a:br>
              <a:rPr lang="en-US" dirty="0"/>
            </a:br>
            <a:endParaRPr lang="en-US" dirty="0"/>
          </a:p>
          <a:p>
            <a:r>
              <a:rPr lang="en-US" dirty="0"/>
              <a:t>In order for sanitization to be effective, sanitizers need to be in contact with the equipment or surface for a sufficient amount of time, called the contact time, as specified on the sanitizer label.</a:t>
            </a:r>
            <a:br>
              <a:rPr lang="en-US" dirty="0"/>
            </a:br>
            <a:endParaRPr lang="en-US" dirty="0"/>
          </a:p>
          <a:p>
            <a:r>
              <a:rPr lang="en-US" dirty="0"/>
              <a:t>And finally we have chlorine and </a:t>
            </a:r>
            <a:r>
              <a:rPr lang="en-US" dirty="0" err="1"/>
              <a:t>quats</a:t>
            </a:r>
            <a:r>
              <a:rPr lang="en-US" dirty="0"/>
              <a:t>, the most common food contact surface sanitizers, that we’ll discuss in more detail. Others that you may find include iodine and peracetic, or peroxyacetic, acid (PAA.) </a:t>
            </a:r>
          </a:p>
          <a:p>
            <a:endParaRPr lang="en-US" dirty="0"/>
          </a:p>
          <a:p>
            <a:endParaRPr lang="en-US" dirty="0"/>
          </a:p>
        </p:txBody>
      </p:sp>
      <p:sp>
        <p:nvSpPr>
          <p:cNvPr id="4" name="Slide Number Placeholder 3"/>
          <p:cNvSpPr>
            <a:spLocks noGrp="1"/>
          </p:cNvSpPr>
          <p:nvPr>
            <p:ph type="sldNum" sz="quarter" idx="10"/>
          </p:nvPr>
        </p:nvSpPr>
        <p:spPr/>
        <p:txBody>
          <a:bodyPr/>
          <a:lstStyle/>
          <a:p>
            <a:fld id="{27327CC7-76E4-EA4E-A880-6E1FC418AC58}" type="slidenum">
              <a:rPr lang="en-US" smtClean="0"/>
              <a:t>9</a:t>
            </a:fld>
            <a:endParaRPr lang="en-US"/>
          </a:p>
        </p:txBody>
      </p:sp>
    </p:spTree>
    <p:extLst>
      <p:ext uri="{BB962C8B-B14F-4D97-AF65-F5344CB8AC3E}">
        <p14:creationId xmlns:p14="http://schemas.microsoft.com/office/powerpoint/2010/main" val="242609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7" name="Slide Number Placeholder 5"/>
          <p:cNvSpPr>
            <a:spLocks noGrp="1"/>
          </p:cNvSpPr>
          <p:nvPr>
            <p:ph type="sldNum" sz="quarter" idx="12"/>
          </p:nvPr>
        </p:nvSpPr>
        <p:spPr>
          <a:xfrm>
            <a:off x="8610600" y="6356350"/>
            <a:ext cx="2743200" cy="365125"/>
          </a:xfrm>
        </p:spPr>
        <p:txBody>
          <a:bodyPr/>
          <a:lstStyle/>
          <a:p>
            <a:fld id="{4C53F737-2D9C-C148-BD78-54EBADEBB1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C53F737-2D9C-C148-BD78-54EBADEBB168}" type="slidenum">
              <a:rPr lang="en-US" smtClean="0"/>
              <a:t>‹#›</a:t>
            </a:fld>
            <a:endParaRPr lang="en-US"/>
          </a:p>
        </p:txBody>
      </p:sp>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C53F737-2D9C-C148-BD78-54EBADEBB168}" type="slidenum">
              <a:rPr lang="en-US" smtClean="0"/>
              <a:t>‹#›</a:t>
            </a:fld>
            <a:endParaRPr lang="en-US"/>
          </a:p>
        </p:txBody>
      </p:sp>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C53F737-2D9C-C148-BD78-54EBADEBB168}" type="slidenum">
              <a:rPr lang="en-US" smtClean="0"/>
              <a:t>‹#›</a:t>
            </a:fld>
            <a:endParaRPr lang="en-US"/>
          </a:p>
        </p:txBody>
      </p:sp>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53F737-2D9C-C148-BD78-54EBADEBB168}" type="slidenum">
              <a:rPr lang="en-US" smtClean="0"/>
              <a:t>‹#›</a:t>
            </a:fld>
            <a:endParaRPr lang="en-US"/>
          </a:p>
        </p:txBody>
      </p:sp>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C53F737-2D9C-C148-BD78-54EBADEBB168}" type="slidenum">
              <a:rPr lang="en-US" smtClean="0"/>
              <a:t>‹#›</a:t>
            </a:fld>
            <a:endParaRPr lang="en-US"/>
          </a:p>
        </p:txBody>
      </p:sp>
      <p:sp>
        <p:nvSpPr>
          <p:cNvPr id="6" name="Footer Placeholder 5"/>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C53F737-2D9C-C148-BD78-54EBADEBB168}" type="slidenum">
              <a:rPr lang="en-US" smtClean="0"/>
              <a:t>‹#›</a:t>
            </a:fld>
            <a:endParaRPr lang="en-US"/>
          </a:p>
        </p:txBody>
      </p:sp>
      <p:sp>
        <p:nvSpPr>
          <p:cNvPr id="8" name="Footer Placeholder 7"/>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C53F737-2D9C-C148-BD78-54EBADEBB168}" type="slidenum">
              <a:rPr lang="en-US" smtClean="0"/>
              <a:t>‹#›</a:t>
            </a:fld>
            <a:endParaRPr lang="en-US"/>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53F737-2D9C-C148-BD78-54EBADEBB168}" type="slidenum">
              <a:rPr lang="en-US" smtClean="0"/>
              <a:t>‹#›</a:t>
            </a:fld>
            <a:endParaRPr lang="en-US"/>
          </a:p>
        </p:txBody>
      </p:sp>
      <p:sp>
        <p:nvSpPr>
          <p:cNvPr id="3" name="Footer Placeholder 2"/>
          <p:cNvSpPr>
            <a:spLocks noGrp="1"/>
          </p:cNvSpPr>
          <p:nvPr>
            <p:ph type="ftr" sz="quarter" idx="11"/>
          </p:nvPr>
        </p:nvSpPr>
        <p:spPr/>
        <p:txBody>
          <a:bodyPr/>
          <a:lstStyle/>
          <a:p>
            <a:r>
              <a:rPr lang="en-US"/>
              <a:t>©2017 </a:t>
            </a:r>
            <a:r>
              <a:rPr lang="en-US" dirty="0" err="1"/>
              <a:t>MicroEssentialLaboratory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C53F737-2D9C-C148-BD78-54EBADEBB168}" type="slidenum">
              <a:rPr lang="en-US" smtClean="0"/>
              <a:t>‹#›</a:t>
            </a:fld>
            <a:endParaRPr lang="en-US"/>
          </a:p>
        </p:txBody>
      </p:sp>
      <p:sp>
        <p:nvSpPr>
          <p:cNvPr id="6" name="Footer Placeholder 5"/>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C53F737-2D9C-C148-BD78-54EBADEBB168}" type="slidenum">
              <a:rPr lang="en-US" smtClean="0"/>
              <a:t>‹#›</a:t>
            </a:fld>
            <a:endParaRPr lang="en-US"/>
          </a:p>
        </p:txBody>
      </p:sp>
      <p:sp>
        <p:nvSpPr>
          <p:cNvPr id="6" name="Footer Placeholder 5"/>
          <p:cNvSpPr>
            <a:spLocks noGrp="1"/>
          </p:cNvSpPr>
          <p:nvPr>
            <p:ph type="ftr" sz="quarter" idx="11"/>
          </p:nvPr>
        </p:nvSpPr>
        <p:spPr/>
        <p:txBody>
          <a:bodyPr/>
          <a:lstStyle/>
          <a:p>
            <a:r>
              <a:rPr lang="en-US" dirty="0"/>
              <a:t>©2017 </a:t>
            </a:r>
            <a:r>
              <a:rPr lang="en-US" dirty="0" err="1"/>
              <a:t>MicroEssentialLaboratory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3F737-2D9C-C148-BD78-54EBADEBB168}" type="slidenum">
              <a:rPr lang="en-US" smtClean="0"/>
              <a:t>‹#›</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50735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hyperlink" Target="mailto:rob@microessentiallab.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8264" y="606673"/>
            <a:ext cx="5704840" cy="2108811"/>
          </a:xfrm>
        </p:spPr>
        <p:txBody>
          <a:bodyPr>
            <a:normAutofit/>
          </a:bodyPr>
          <a:lstStyle/>
          <a:p>
            <a:pPr algn="r"/>
            <a:r>
              <a:rPr lang="en-US" dirty="0">
                <a:solidFill>
                  <a:srgbClr val="0070C0"/>
                </a:solidFill>
                <a:latin typeface="Gotham-Book" charset="0"/>
                <a:ea typeface="Gotham-Book" charset="0"/>
                <a:cs typeface="Gotham-Book" charset="0"/>
              </a:rPr>
              <a:t>Sanitization for </a:t>
            </a:r>
            <a:br>
              <a:rPr lang="en-US" dirty="0">
                <a:solidFill>
                  <a:srgbClr val="0070C0"/>
                </a:solidFill>
                <a:latin typeface="Gotham-Book" charset="0"/>
                <a:ea typeface="Gotham-Book" charset="0"/>
                <a:cs typeface="Gotham-Book" charset="0"/>
              </a:rPr>
            </a:br>
            <a:r>
              <a:rPr lang="en-US" dirty="0">
                <a:solidFill>
                  <a:srgbClr val="0070C0"/>
                </a:solidFill>
                <a:latin typeface="Gotham-Book" charset="0"/>
                <a:ea typeface="Gotham-Book" charset="0"/>
                <a:cs typeface="Gotham-Book" charset="0"/>
              </a:rPr>
              <a:t>Food Safety</a:t>
            </a:r>
          </a:p>
        </p:txBody>
      </p:sp>
      <p:sp>
        <p:nvSpPr>
          <p:cNvPr id="3" name="Subtitle 2"/>
          <p:cNvSpPr>
            <a:spLocks noGrp="1"/>
          </p:cNvSpPr>
          <p:nvPr>
            <p:ph type="subTitle" idx="1"/>
          </p:nvPr>
        </p:nvSpPr>
        <p:spPr>
          <a:xfrm>
            <a:off x="3753446" y="2879945"/>
            <a:ext cx="5526936" cy="1098109"/>
          </a:xfrm>
        </p:spPr>
        <p:txBody>
          <a:bodyPr>
            <a:normAutofit/>
          </a:bodyPr>
          <a:lstStyle/>
          <a:p>
            <a:r>
              <a:rPr lang="en-US" sz="2800" dirty="0">
                <a:solidFill>
                  <a:srgbClr val="0070C0"/>
                </a:solidFill>
                <a:latin typeface="Gotham-Book" charset="0"/>
                <a:ea typeface="Gotham-Book" charset="0"/>
                <a:cs typeface="Gotham-Book" charset="0"/>
              </a:rPr>
              <a:t>USING SANITIZER TEST STRIPS</a:t>
            </a:r>
          </a:p>
        </p:txBody>
      </p:sp>
      <p:grpSp>
        <p:nvGrpSpPr>
          <p:cNvPr id="19" name="Group 18"/>
          <p:cNvGrpSpPr/>
          <p:nvPr/>
        </p:nvGrpSpPr>
        <p:grpSpPr>
          <a:xfrm>
            <a:off x="-243840" y="-227012"/>
            <a:ext cx="2773680" cy="2801462"/>
            <a:chOff x="-243840" y="-227012"/>
            <a:chExt cx="2773680" cy="2801462"/>
          </a:xfrm>
        </p:grpSpPr>
        <p:pic>
          <p:nvPicPr>
            <p:cNvPr id="7"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160" y="-227012"/>
              <a:ext cx="2011680" cy="201168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 y="562770"/>
              <a:ext cx="2011680" cy="2011680"/>
            </a:xfrm>
            <a:prstGeom prst="rect">
              <a:avLst/>
            </a:prstGeom>
            <a:ln>
              <a:noFill/>
            </a:ln>
            <a:effectLst>
              <a:outerShdw blurRad="292100" dist="139700" dir="2700000" algn="tl" rotWithShape="0">
                <a:srgbClr val="333333">
                  <a:alpha val="65000"/>
                </a:srgbClr>
              </a:outerShdw>
            </a:effectLst>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3963"/>
            <a:ext cx="12293600" cy="1233959"/>
          </a:xfrm>
          <a:prstGeom prst="rect">
            <a:avLst/>
          </a:prstGeom>
        </p:spPr>
      </p:pic>
      <p:grpSp>
        <p:nvGrpSpPr>
          <p:cNvPr id="18" name="Group 17"/>
          <p:cNvGrpSpPr/>
          <p:nvPr/>
        </p:nvGrpSpPr>
        <p:grpSpPr>
          <a:xfrm>
            <a:off x="7083438" y="2710799"/>
            <a:ext cx="5159362" cy="4231988"/>
            <a:chOff x="7066954" y="2864455"/>
            <a:chExt cx="5159362" cy="4231988"/>
          </a:xfrm>
        </p:grpSpPr>
        <p:pic>
          <p:nvPicPr>
            <p:cNvPr id="10" name="Picture 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4" name="Rectangle 3">
            <a:extLst>
              <a:ext uri="{FF2B5EF4-FFF2-40B4-BE49-F238E27FC236}">
                <a16:creationId xmlns:a16="http://schemas.microsoft.com/office/drawing/2014/main" id="{AEB6EE7C-81A5-42DD-87A0-CFECC7E91AC2}"/>
              </a:ext>
            </a:extLst>
          </p:cNvPr>
          <p:cNvSpPr/>
          <p:nvPr/>
        </p:nvSpPr>
        <p:spPr>
          <a:xfrm>
            <a:off x="666162" y="3421897"/>
            <a:ext cx="4976287" cy="2308324"/>
          </a:xfrm>
          <a:prstGeom prst="rect">
            <a:avLst/>
          </a:prstGeom>
        </p:spPr>
        <p:txBody>
          <a:bodyPr wrap="square">
            <a:spAutoFit/>
          </a:bodyPr>
          <a:lstStyle/>
          <a:p>
            <a:r>
              <a:rPr lang="en-US" sz="2400" dirty="0"/>
              <a:t>Robert Lynch</a:t>
            </a:r>
          </a:p>
          <a:p>
            <a:r>
              <a:rPr lang="en-US" sz="2400" dirty="0"/>
              <a:t>Director of Sales and Technical Services</a:t>
            </a:r>
          </a:p>
          <a:p>
            <a:r>
              <a:rPr lang="en-US" sz="2400" dirty="0"/>
              <a:t>Micro Essential Laboratory</a:t>
            </a:r>
          </a:p>
          <a:p>
            <a:r>
              <a:rPr lang="en-US" sz="2400" dirty="0"/>
              <a:t>rob@microessentiallab.com</a:t>
            </a:r>
          </a:p>
          <a:p>
            <a:r>
              <a:rPr lang="en-US" sz="2400" dirty="0"/>
              <a:t>718-928-2913</a:t>
            </a:r>
          </a:p>
        </p:txBody>
      </p:sp>
    </p:spTree>
    <p:extLst>
      <p:ext uri="{BB962C8B-B14F-4D97-AF65-F5344CB8AC3E}">
        <p14:creationId xmlns:p14="http://schemas.microsoft.com/office/powerpoint/2010/main" val="560152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dirty="0">
                <a:solidFill>
                  <a:srgbClr val="0070C0"/>
                </a:solidFill>
                <a:latin typeface="Gotham-Book" charset="0"/>
                <a:ea typeface="Gotham-Book" charset="0"/>
                <a:cs typeface="Gotham-Book" charset="0"/>
              </a:rPr>
              <a:t>The What</a:t>
            </a:r>
          </a:p>
        </p:txBody>
      </p:sp>
      <p:sp>
        <p:nvSpPr>
          <p:cNvPr id="3" name="TextBox 2"/>
          <p:cNvSpPr txBox="1"/>
          <p:nvPr/>
        </p:nvSpPr>
        <p:spPr>
          <a:xfrm>
            <a:off x="508000" y="1574800"/>
            <a:ext cx="11074400" cy="1323439"/>
          </a:xfrm>
          <a:prstGeom prst="rect">
            <a:avLst/>
          </a:prstGeom>
          <a:noFill/>
        </p:spPr>
        <p:txBody>
          <a:bodyPr wrap="square" rtlCol="0">
            <a:spAutoFit/>
          </a:bodyPr>
          <a:lstStyle/>
          <a:p>
            <a:r>
              <a:rPr lang="en-US" sz="4400" dirty="0">
                <a:latin typeface="Gotham-Medium" charset="0"/>
                <a:ea typeface="Gotham-Medium" charset="0"/>
                <a:cs typeface="Gotham-Medium" charset="0"/>
              </a:rPr>
              <a:t>CHLORINE</a:t>
            </a:r>
          </a:p>
          <a:p>
            <a:endParaRPr lang="en-US" dirty="0">
              <a:latin typeface="Gotham-Book" charset="0"/>
              <a:ea typeface="Gotham-Book" charset="0"/>
              <a:cs typeface="Gotham-Book" charset="0"/>
            </a:endParaRPr>
          </a:p>
          <a:p>
            <a:endParaRPr lang="en-US" dirty="0">
              <a:latin typeface="Gotham-Book" charset="0"/>
              <a:ea typeface="Gotham-Book" charset="0"/>
              <a:cs typeface="Gotham-Book"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10619991"/>
              </p:ext>
            </p:extLst>
          </p:nvPr>
        </p:nvGraphicFramePr>
        <p:xfrm>
          <a:off x="508000" y="2188863"/>
          <a:ext cx="11074401" cy="3458828"/>
        </p:xfrm>
        <a:graphic>
          <a:graphicData uri="http://schemas.openxmlformats.org/drawingml/2006/table">
            <a:tbl>
              <a:tblPr firstRow="1" bandRow="1">
                <a:tableStyleId>{5C22544A-7EE6-4342-B048-85BDC9FD1C3A}</a:tableStyleId>
              </a:tblPr>
              <a:tblGrid>
                <a:gridCol w="3691467">
                  <a:extLst>
                    <a:ext uri="{9D8B030D-6E8A-4147-A177-3AD203B41FA5}">
                      <a16:colId xmlns:a16="http://schemas.microsoft.com/office/drawing/2014/main" val="20000"/>
                    </a:ext>
                  </a:extLst>
                </a:gridCol>
                <a:gridCol w="3691467">
                  <a:extLst>
                    <a:ext uri="{9D8B030D-6E8A-4147-A177-3AD203B41FA5}">
                      <a16:colId xmlns:a16="http://schemas.microsoft.com/office/drawing/2014/main" val="20001"/>
                    </a:ext>
                  </a:extLst>
                </a:gridCol>
                <a:gridCol w="3691467">
                  <a:extLst>
                    <a:ext uri="{9D8B030D-6E8A-4147-A177-3AD203B41FA5}">
                      <a16:colId xmlns:a16="http://schemas.microsoft.com/office/drawing/2014/main" val="20002"/>
                    </a:ext>
                  </a:extLst>
                </a:gridCol>
              </a:tblGrid>
              <a:tr h="864707">
                <a:tc>
                  <a:txBody>
                    <a:bodyPr/>
                    <a:lstStyle/>
                    <a:p>
                      <a:pPr algn="ctr"/>
                      <a:r>
                        <a:rPr lang="en-US" sz="2000" b="0" i="0" dirty="0">
                          <a:latin typeface="Gotham-Book" charset="0"/>
                          <a:ea typeface="Gotham-Book" charset="0"/>
                          <a:cs typeface="Gotham-Book" charset="0"/>
                        </a:rPr>
                        <a:t>Concentration</a:t>
                      </a:r>
                      <a:r>
                        <a:rPr lang="en-US" sz="2000" b="0" i="0" baseline="0" dirty="0">
                          <a:latin typeface="Gotham-Book" charset="0"/>
                          <a:ea typeface="Gotham-Book" charset="0"/>
                          <a:cs typeface="Gotham-Book" charset="0"/>
                        </a:rPr>
                        <a:t> Range</a:t>
                      </a:r>
                      <a:br>
                        <a:rPr lang="en-US" sz="2000" b="0" i="0" baseline="0" dirty="0">
                          <a:latin typeface="Gotham-Book" charset="0"/>
                          <a:ea typeface="Gotham-Book" charset="0"/>
                          <a:cs typeface="Gotham-Book" charset="0"/>
                        </a:rPr>
                      </a:br>
                      <a:r>
                        <a:rPr lang="en-US" sz="2000" b="0" i="0" baseline="0" dirty="0">
                          <a:latin typeface="Gotham-Book" charset="0"/>
                          <a:ea typeface="Gotham-Book" charset="0"/>
                          <a:cs typeface="Gotham-Book" charset="0"/>
                        </a:rPr>
                        <a:t>(ppm)</a:t>
                      </a:r>
                      <a:endParaRPr lang="en-US" sz="2000" b="0" i="0" dirty="0">
                        <a:latin typeface="Gotham-Book" charset="0"/>
                        <a:ea typeface="Gotham-Book" charset="0"/>
                        <a:cs typeface="Gotham-Book" charset="0"/>
                      </a:endParaRPr>
                    </a:p>
                  </a:txBody>
                  <a:tcPr anchor="ctr"/>
                </a:tc>
                <a:tc>
                  <a:txBody>
                    <a:bodyPr/>
                    <a:lstStyle/>
                    <a:p>
                      <a:pPr algn="ctr"/>
                      <a:r>
                        <a:rPr lang="en-US" sz="2000" b="0" i="0" dirty="0">
                          <a:latin typeface="Gotham-Book" charset="0"/>
                          <a:ea typeface="Gotham-Book" charset="0"/>
                          <a:cs typeface="Gotham-Book" charset="0"/>
                        </a:rPr>
                        <a:t>Minimum Temperature</a:t>
                      </a:r>
                      <a:br>
                        <a:rPr lang="en-US" sz="2000" b="0" i="0" dirty="0">
                          <a:latin typeface="Gotham-Book" charset="0"/>
                          <a:ea typeface="Gotham-Book" charset="0"/>
                          <a:cs typeface="Gotham-Book" charset="0"/>
                        </a:rPr>
                      </a:br>
                      <a:r>
                        <a:rPr lang="en-US" sz="2000" b="0" i="0" dirty="0">
                          <a:latin typeface="Gotham-Book" charset="0"/>
                          <a:ea typeface="Gotham-Book" charset="0"/>
                          <a:cs typeface="Gotham-Book" charset="0"/>
                        </a:rPr>
                        <a:t>pH</a:t>
                      </a:r>
                      <a:r>
                        <a:rPr lang="en-US" sz="2000" b="0" i="0" baseline="0" dirty="0">
                          <a:latin typeface="Gotham-Book" charset="0"/>
                          <a:ea typeface="Gotham-Book" charset="0"/>
                          <a:cs typeface="Gotham-Book" charset="0"/>
                        </a:rPr>
                        <a:t> 10 or less</a:t>
                      </a:r>
                      <a:endParaRPr lang="en-US" sz="2000" b="0" i="0" dirty="0">
                        <a:latin typeface="Gotham-Book" charset="0"/>
                        <a:ea typeface="Gotham-Book" charset="0"/>
                        <a:cs typeface="Gotham-Book" charset="0"/>
                      </a:endParaRPr>
                    </a:p>
                  </a:txBody>
                  <a:tcPr anchor="ctr"/>
                </a:tc>
                <a:tc>
                  <a:txBody>
                    <a:bodyPr/>
                    <a:lstStyle/>
                    <a:p>
                      <a:pPr algn="ctr"/>
                      <a:r>
                        <a:rPr lang="en-US" sz="2000" b="0" i="0" dirty="0">
                          <a:latin typeface="Gotham-Book" charset="0"/>
                          <a:ea typeface="Gotham-Book" charset="0"/>
                          <a:cs typeface="Gotham-Book" charset="0"/>
                        </a:rPr>
                        <a:t>Minimum Temperature</a:t>
                      </a:r>
                      <a:br>
                        <a:rPr lang="en-US" sz="2000" b="0" i="0" dirty="0">
                          <a:latin typeface="Gotham-Book" charset="0"/>
                          <a:ea typeface="Gotham-Book" charset="0"/>
                          <a:cs typeface="Gotham-Book" charset="0"/>
                        </a:rPr>
                      </a:br>
                      <a:r>
                        <a:rPr lang="en-US" sz="2000" b="0" i="0" dirty="0">
                          <a:latin typeface="Gotham-Book" charset="0"/>
                          <a:ea typeface="Gotham-Book" charset="0"/>
                          <a:cs typeface="Gotham-Book" charset="0"/>
                        </a:rPr>
                        <a:t>pH</a:t>
                      </a:r>
                      <a:r>
                        <a:rPr lang="en-US" sz="2000" b="0" i="0" baseline="0" dirty="0">
                          <a:latin typeface="Gotham-Book" charset="0"/>
                          <a:ea typeface="Gotham-Book" charset="0"/>
                          <a:cs typeface="Gotham-Book" charset="0"/>
                        </a:rPr>
                        <a:t> 8 or less</a:t>
                      </a:r>
                      <a:endParaRPr lang="en-US" sz="2000" b="0" i="0" dirty="0">
                        <a:latin typeface="Gotham-Book" charset="0"/>
                        <a:ea typeface="Gotham-Book" charset="0"/>
                        <a:cs typeface="Gotham-Book" charset="0"/>
                      </a:endParaRPr>
                    </a:p>
                  </a:txBody>
                  <a:tcPr anchor="ctr"/>
                </a:tc>
                <a:extLst>
                  <a:ext uri="{0D108BD9-81ED-4DB2-BD59-A6C34878D82A}">
                    <a16:rowId xmlns:a16="http://schemas.microsoft.com/office/drawing/2014/main" val="10000"/>
                  </a:ext>
                </a:extLst>
              </a:tr>
              <a:tr h="864707">
                <a:tc>
                  <a:txBody>
                    <a:bodyPr/>
                    <a:lstStyle/>
                    <a:p>
                      <a:pPr algn="ctr"/>
                      <a:r>
                        <a:rPr lang="en-US" sz="2400" b="0" i="0" dirty="0">
                          <a:latin typeface="Gotham-Book" charset="0"/>
                          <a:ea typeface="Gotham-Book" charset="0"/>
                          <a:cs typeface="Gotham-Book" charset="0"/>
                        </a:rPr>
                        <a:t>25-49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120</a:t>
                      </a:r>
                      <a:r>
                        <a:rPr lang="en-US" sz="2400" b="0" i="0" baseline="0" dirty="0">
                          <a:latin typeface="Gotham-Book" charset="0"/>
                          <a:ea typeface="Gotham-Book" charset="0"/>
                          <a:cs typeface="Gotham-Book" charset="0"/>
                        </a:rPr>
                        <a:t>◦F (49◦C)</a:t>
                      </a:r>
                      <a:endParaRPr lang="en-US" sz="2400" b="0" i="0" dirty="0">
                        <a:latin typeface="Gotham-Book" charset="0"/>
                        <a:ea typeface="Gotham-Book" charset="0"/>
                        <a:cs typeface="Gotham-Book"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120</a:t>
                      </a:r>
                      <a:r>
                        <a:rPr lang="en-US" sz="2400" b="0" i="0" baseline="0" dirty="0">
                          <a:latin typeface="Gotham-Book" charset="0"/>
                          <a:ea typeface="Gotham-Book" charset="0"/>
                          <a:cs typeface="Gotham-Book" charset="0"/>
                        </a:rPr>
                        <a:t>◦F (49◦C)</a:t>
                      </a:r>
                      <a:endParaRPr lang="en-US" sz="2400" b="0" i="0" dirty="0">
                        <a:latin typeface="Gotham-Book" charset="0"/>
                        <a:ea typeface="Gotham-Book" charset="0"/>
                        <a:cs typeface="Gotham-Book" charset="0"/>
                      </a:endParaRPr>
                    </a:p>
                  </a:txBody>
                  <a:tcPr anchor="ctr"/>
                </a:tc>
                <a:extLst>
                  <a:ext uri="{0D108BD9-81ED-4DB2-BD59-A6C34878D82A}">
                    <a16:rowId xmlns:a16="http://schemas.microsoft.com/office/drawing/2014/main" val="10001"/>
                  </a:ext>
                </a:extLst>
              </a:tr>
              <a:tr h="864707">
                <a:tc>
                  <a:txBody>
                    <a:bodyPr/>
                    <a:lstStyle/>
                    <a:p>
                      <a:pPr algn="ctr"/>
                      <a:r>
                        <a:rPr lang="en-US" sz="2400" b="0" i="0" dirty="0">
                          <a:latin typeface="Gotham-Book" charset="0"/>
                          <a:ea typeface="Gotham-Book" charset="0"/>
                          <a:cs typeface="Gotham-Book" charset="0"/>
                        </a:rPr>
                        <a:t>50-99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100</a:t>
                      </a:r>
                      <a:r>
                        <a:rPr lang="en-US" sz="2400" b="0" i="0" baseline="0" dirty="0">
                          <a:latin typeface="Gotham-Book" charset="0"/>
                          <a:ea typeface="Gotham-Book" charset="0"/>
                          <a:cs typeface="Gotham-Book" charset="0"/>
                        </a:rPr>
                        <a:t>◦F (38◦C)</a:t>
                      </a:r>
                      <a:endParaRPr lang="en-US" sz="2400" b="0" i="0" dirty="0">
                        <a:latin typeface="Gotham-Book" charset="0"/>
                        <a:ea typeface="Gotham-Book" charset="0"/>
                        <a:cs typeface="Gotham-Book"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75</a:t>
                      </a:r>
                      <a:r>
                        <a:rPr lang="en-US" sz="2400" b="0" i="0" baseline="0" dirty="0">
                          <a:latin typeface="Gotham-Book" charset="0"/>
                          <a:ea typeface="Gotham-Book" charset="0"/>
                          <a:cs typeface="Gotham-Book" charset="0"/>
                        </a:rPr>
                        <a:t>◦F (24◦C)</a:t>
                      </a:r>
                      <a:endParaRPr lang="en-US" sz="2400" b="0" i="0" dirty="0">
                        <a:latin typeface="Gotham-Book" charset="0"/>
                        <a:ea typeface="Gotham-Book" charset="0"/>
                        <a:cs typeface="Gotham-Book" charset="0"/>
                      </a:endParaRPr>
                    </a:p>
                  </a:txBody>
                  <a:tcPr anchor="ctr"/>
                </a:tc>
                <a:extLst>
                  <a:ext uri="{0D108BD9-81ED-4DB2-BD59-A6C34878D82A}">
                    <a16:rowId xmlns:a16="http://schemas.microsoft.com/office/drawing/2014/main" val="10002"/>
                  </a:ext>
                </a:extLst>
              </a:tr>
              <a:tr h="864707">
                <a:tc>
                  <a:txBody>
                    <a:bodyPr/>
                    <a:lstStyle/>
                    <a:p>
                      <a:pPr algn="ctr"/>
                      <a:r>
                        <a:rPr lang="en-US" sz="2400" b="0" i="0" dirty="0">
                          <a:latin typeface="Gotham-Book" charset="0"/>
                          <a:ea typeface="Gotham-Book" charset="0"/>
                          <a:cs typeface="Gotham-Book" charset="0"/>
                        </a:rPr>
                        <a:t>100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55</a:t>
                      </a:r>
                      <a:r>
                        <a:rPr lang="en-US" sz="2400" b="0" i="0" baseline="0" dirty="0">
                          <a:latin typeface="Gotham-Book" charset="0"/>
                          <a:ea typeface="Gotham-Book" charset="0"/>
                          <a:cs typeface="Gotham-Book" charset="0"/>
                        </a:rPr>
                        <a:t>◦F (13◦C)</a:t>
                      </a:r>
                      <a:endParaRPr lang="en-US" sz="2400" b="0" i="0" dirty="0">
                        <a:latin typeface="Gotham-Book" charset="0"/>
                        <a:ea typeface="Gotham-Book" charset="0"/>
                        <a:cs typeface="Gotham-Book"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otham-Book" charset="0"/>
                          <a:ea typeface="Gotham-Book" charset="0"/>
                          <a:cs typeface="Gotham-Book" charset="0"/>
                        </a:rPr>
                        <a:t>55</a:t>
                      </a:r>
                      <a:r>
                        <a:rPr lang="en-US" sz="2400" b="0" i="0" baseline="0" dirty="0">
                          <a:latin typeface="Gotham-Book" charset="0"/>
                          <a:ea typeface="Gotham-Book" charset="0"/>
                          <a:cs typeface="Gotham-Book" charset="0"/>
                        </a:rPr>
                        <a:t>◦F (13◦C)</a:t>
                      </a:r>
                      <a:endParaRPr lang="en-US" sz="2400" b="0" i="0" dirty="0">
                        <a:latin typeface="Gotham-Book" charset="0"/>
                        <a:ea typeface="Gotham-Book" charset="0"/>
                        <a:cs typeface="Gotham-Book" charset="0"/>
                      </a:endParaRPr>
                    </a:p>
                  </a:txBody>
                  <a:tcPr anchor="ct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6" name="Action Button: Help 5">
            <a:hlinkClick r:id="" action="ppaction://noaction" highlightClick="1"/>
            <a:extLst>
              <a:ext uri="{FF2B5EF4-FFF2-40B4-BE49-F238E27FC236}">
                <a16:creationId xmlns:a16="http://schemas.microsoft.com/office/drawing/2014/main" id="{6E120E1A-A23A-4B71-9E6F-711833CAFAC5}"/>
              </a:ext>
            </a:extLst>
          </p:cNvPr>
          <p:cNvSpPr/>
          <p:nvPr/>
        </p:nvSpPr>
        <p:spPr>
          <a:xfrm>
            <a:off x="9923317" y="444060"/>
            <a:ext cx="1042416" cy="1042416"/>
          </a:xfrm>
          <a:prstGeom prst="actionButtonHelp">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688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62E07F-B77A-4605-AFB1-6D2B88DD1381}"/>
              </a:ext>
            </a:extLst>
          </p:cNvPr>
          <p:cNvPicPr>
            <a:picLocks noChangeAspect="1"/>
          </p:cNvPicPr>
          <p:nvPr/>
        </p:nvPicPr>
        <p:blipFill>
          <a:blip r:embed="rId3"/>
          <a:stretch>
            <a:fillRect/>
          </a:stretch>
        </p:blipFill>
        <p:spPr>
          <a:xfrm>
            <a:off x="0" y="5630334"/>
            <a:ext cx="12192000" cy="1227666"/>
          </a:xfrm>
          <a:prstGeom prst="rect">
            <a:avLst/>
          </a:prstGeom>
        </p:spPr>
      </p:pic>
      <p:sp>
        <p:nvSpPr>
          <p:cNvPr id="3" name="Content Placeholder 2">
            <a:extLst>
              <a:ext uri="{FF2B5EF4-FFF2-40B4-BE49-F238E27FC236}">
                <a16:creationId xmlns:a16="http://schemas.microsoft.com/office/drawing/2014/main" id="{91E9204D-D516-4FFB-9DAC-6719B949C9BE}"/>
              </a:ext>
            </a:extLst>
          </p:cNvPr>
          <p:cNvSpPr>
            <a:spLocks noGrp="1"/>
          </p:cNvSpPr>
          <p:nvPr>
            <p:ph idx="1"/>
          </p:nvPr>
        </p:nvSpPr>
        <p:spPr/>
        <p:txBody>
          <a:bodyPr/>
          <a:lstStyle/>
          <a:p>
            <a:pPr marL="0" indent="0">
              <a:buNone/>
            </a:pPr>
            <a:r>
              <a:rPr lang="en-US" dirty="0"/>
              <a:t>As pH increases, chlorine becomes less effective as a sanitizer.</a:t>
            </a:r>
          </a:p>
          <a:p>
            <a:pPr marL="0" indent="0">
              <a:buNone/>
            </a:pPr>
            <a:endParaRPr lang="en-US" dirty="0"/>
          </a:p>
          <a:p>
            <a:pPr>
              <a:buFont typeface="Wingdings" panose="05000000000000000000" pitchFamily="2" charset="2"/>
              <a:buChar char="Ø"/>
            </a:pPr>
            <a:r>
              <a:rPr lang="en-US" dirty="0"/>
              <a:t>Chlorine itself is a strong base </a:t>
            </a:r>
            <a:r>
              <a:rPr lang="mr-IN" dirty="0"/>
              <a:t>–</a:t>
            </a:r>
            <a:r>
              <a:rPr lang="en-US" dirty="0"/>
              <a:t> has a high pH ( 7 – 14)</a:t>
            </a:r>
          </a:p>
          <a:p>
            <a:pPr>
              <a:buFont typeface="Wingdings" panose="05000000000000000000" pitchFamily="2" charset="2"/>
              <a:buChar char="Ø"/>
            </a:pPr>
            <a:r>
              <a:rPr lang="en-US" dirty="0"/>
              <a:t>If the pH of the solution is high or basic, chlorine won’t “react.”</a:t>
            </a:r>
          </a:p>
          <a:p>
            <a:pPr>
              <a:buFont typeface="Wingdings" panose="05000000000000000000" pitchFamily="2" charset="2"/>
              <a:buChar char="Ø"/>
            </a:pPr>
            <a:r>
              <a:rPr lang="en-US" dirty="0"/>
              <a:t>It takes a lower pH, more of an acidic environment, to get the chlorine to react in the water and actually do what we want it to do; that is, sanitize.</a:t>
            </a:r>
          </a:p>
          <a:p>
            <a:endParaRPr lang="en-US" dirty="0"/>
          </a:p>
        </p:txBody>
      </p:sp>
      <p:sp>
        <p:nvSpPr>
          <p:cNvPr id="4" name="Footer Placeholder 3">
            <a:extLst>
              <a:ext uri="{FF2B5EF4-FFF2-40B4-BE49-F238E27FC236}">
                <a16:creationId xmlns:a16="http://schemas.microsoft.com/office/drawing/2014/main" id="{5E485FE7-082C-4A80-8570-356BD7CDB1F7}"/>
              </a:ext>
            </a:extLst>
          </p:cNvPr>
          <p:cNvSpPr>
            <a:spLocks noGrp="1"/>
          </p:cNvSpPr>
          <p:nvPr>
            <p:ph type="ftr" sz="quarter" idx="11"/>
          </p:nvPr>
        </p:nvSpPr>
        <p:spPr/>
        <p:txBody>
          <a:bodyPr/>
          <a:lstStyle/>
          <a:p>
            <a:r>
              <a:rPr lang="en-US"/>
              <a:t>©2017 MicroEssentialLaboratory</a:t>
            </a:r>
            <a:endParaRPr lang="en-US" dirty="0"/>
          </a:p>
        </p:txBody>
      </p:sp>
      <p:sp>
        <p:nvSpPr>
          <p:cNvPr id="5" name="Action Button: Help 4">
            <a:hlinkClick r:id="" action="ppaction://noaction" highlightClick="1"/>
            <a:extLst>
              <a:ext uri="{FF2B5EF4-FFF2-40B4-BE49-F238E27FC236}">
                <a16:creationId xmlns:a16="http://schemas.microsoft.com/office/drawing/2014/main" id="{CA198D8E-1627-4A6B-A9C0-C273166937B3}"/>
              </a:ext>
            </a:extLst>
          </p:cNvPr>
          <p:cNvSpPr/>
          <p:nvPr/>
        </p:nvSpPr>
        <p:spPr>
          <a:xfrm>
            <a:off x="9911334" y="316485"/>
            <a:ext cx="1042416" cy="1042416"/>
          </a:xfrm>
          <a:prstGeom prst="actionButtonHelp">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F9FD88E5-9A10-4CBF-A8CD-32889B8C0B28}"/>
              </a:ext>
            </a:extLst>
          </p:cNvPr>
          <p:cNvSpPr txBox="1">
            <a:spLocks/>
          </p:cNvSpPr>
          <p:nvPr/>
        </p:nvSpPr>
        <p:spPr>
          <a:xfrm>
            <a:off x="431799" y="3019"/>
            <a:ext cx="4763655" cy="1355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70C0"/>
                </a:solidFill>
                <a:latin typeface="Gotham-Book" charset="0"/>
                <a:ea typeface="Gotham-Book" charset="0"/>
                <a:cs typeface="Gotham-Book" charset="0"/>
              </a:rPr>
              <a:t>The What</a:t>
            </a:r>
            <a:endParaRPr lang="en-US" dirty="0">
              <a:solidFill>
                <a:srgbClr val="0070C0"/>
              </a:solidFill>
              <a:latin typeface="Gotham-Book" charset="0"/>
              <a:ea typeface="Gotham-Book" charset="0"/>
              <a:cs typeface="Gotham-Book" charset="0"/>
            </a:endParaRPr>
          </a:p>
        </p:txBody>
      </p:sp>
    </p:spTree>
    <p:extLst>
      <p:ext uri="{BB962C8B-B14F-4D97-AF65-F5344CB8AC3E}">
        <p14:creationId xmlns:p14="http://schemas.microsoft.com/office/powerpoint/2010/main" val="291208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4E1ED9A-B2BA-4B39-895F-C5BF02CF7A82}"/>
              </a:ext>
            </a:extLst>
          </p:cNvPr>
          <p:cNvPicPr>
            <a:picLocks noGrp="1" noChangeAspect="1"/>
          </p:cNvPicPr>
          <p:nvPr>
            <p:ph idx="1"/>
          </p:nvPr>
        </p:nvPicPr>
        <p:blipFill>
          <a:blip r:embed="rId3"/>
          <a:stretch>
            <a:fillRect/>
          </a:stretch>
        </p:blipFill>
        <p:spPr>
          <a:xfrm>
            <a:off x="0" y="5811532"/>
            <a:ext cx="12192000" cy="1056817"/>
          </a:xfrm>
          <a:prstGeom prst="rect">
            <a:avLst/>
          </a:prstGeom>
        </p:spPr>
      </p:pic>
      <p:sp>
        <p:nvSpPr>
          <p:cNvPr id="4" name="Footer Placeholder 3">
            <a:extLst>
              <a:ext uri="{FF2B5EF4-FFF2-40B4-BE49-F238E27FC236}">
                <a16:creationId xmlns:a16="http://schemas.microsoft.com/office/drawing/2014/main" id="{6FD9CB68-661C-4F99-97EE-E277322B1C70}"/>
              </a:ext>
            </a:extLst>
          </p:cNvPr>
          <p:cNvSpPr>
            <a:spLocks noGrp="1"/>
          </p:cNvSpPr>
          <p:nvPr>
            <p:ph type="ftr" sz="quarter" idx="11"/>
          </p:nvPr>
        </p:nvSpPr>
        <p:spPr>
          <a:xfrm>
            <a:off x="4038600" y="6339941"/>
            <a:ext cx="4114800" cy="365125"/>
          </a:xfrm>
        </p:spPr>
        <p:txBody>
          <a:bodyPr/>
          <a:lstStyle/>
          <a:p>
            <a:r>
              <a:rPr lang="en-US"/>
              <a:t>©2017 MicroEssentialLaboratory</a:t>
            </a:r>
            <a:endParaRPr lang="en-US" dirty="0"/>
          </a:p>
        </p:txBody>
      </p:sp>
      <p:sp>
        <p:nvSpPr>
          <p:cNvPr id="5" name="Title 1">
            <a:extLst>
              <a:ext uri="{FF2B5EF4-FFF2-40B4-BE49-F238E27FC236}">
                <a16:creationId xmlns:a16="http://schemas.microsoft.com/office/drawing/2014/main" id="{4A92C145-94AB-40C2-B4F1-684871C97230}"/>
              </a:ext>
            </a:extLst>
          </p:cNvPr>
          <p:cNvSpPr>
            <a:spLocks noGrp="1"/>
          </p:cNvSpPr>
          <p:nvPr>
            <p:ph type="title"/>
          </p:nvPr>
        </p:nvSpPr>
        <p:spPr>
          <a:xfrm>
            <a:off x="838200" y="348716"/>
            <a:ext cx="10515600" cy="1325563"/>
          </a:xfrm>
        </p:spPr>
        <p:txBody>
          <a:bodyPr>
            <a:normAutofit/>
          </a:bodyPr>
          <a:lstStyle/>
          <a:p>
            <a:pPr algn="l"/>
            <a:r>
              <a:rPr lang="en-US" dirty="0">
                <a:solidFill>
                  <a:srgbClr val="0070C0"/>
                </a:solidFill>
                <a:latin typeface="Gotham-Book" charset="0"/>
                <a:ea typeface="Gotham-Book" charset="0"/>
                <a:cs typeface="Gotham-Book" charset="0"/>
              </a:rPr>
              <a:t>The What</a:t>
            </a:r>
          </a:p>
        </p:txBody>
      </p:sp>
      <p:sp>
        <p:nvSpPr>
          <p:cNvPr id="8" name="Rectangle 7">
            <a:extLst>
              <a:ext uri="{FF2B5EF4-FFF2-40B4-BE49-F238E27FC236}">
                <a16:creationId xmlns:a16="http://schemas.microsoft.com/office/drawing/2014/main" id="{AD2D35CB-CEB2-497C-9AF1-5C359F9D502B}"/>
              </a:ext>
            </a:extLst>
          </p:cNvPr>
          <p:cNvSpPr/>
          <p:nvPr/>
        </p:nvSpPr>
        <p:spPr>
          <a:xfrm>
            <a:off x="1139536" y="1480748"/>
            <a:ext cx="9912927" cy="3539430"/>
          </a:xfrm>
          <a:prstGeom prst="rect">
            <a:avLst/>
          </a:prstGeom>
        </p:spPr>
        <p:txBody>
          <a:bodyPr wrap="square">
            <a:spAutoFit/>
          </a:bodyPr>
          <a:lstStyle/>
          <a:p>
            <a:pPr>
              <a:defRPr/>
            </a:pPr>
            <a:r>
              <a:rPr lang="en-US" sz="3200" dirty="0">
                <a:latin typeface="Gotham-Book"/>
              </a:rPr>
              <a:t>Chlorine </a:t>
            </a:r>
          </a:p>
          <a:p>
            <a:pPr marL="571500" indent="-571500">
              <a:buFont typeface="Wingdings" panose="05000000000000000000" pitchFamily="2" charset="2"/>
              <a:buChar char="ü"/>
              <a:defRPr/>
            </a:pPr>
            <a:r>
              <a:rPr lang="en-US" sz="3200" dirty="0">
                <a:latin typeface="Gotham-Book"/>
              </a:rPr>
              <a:t>IS effective for most bacteria, viruses, fungi, and bacterial spores</a:t>
            </a:r>
          </a:p>
          <a:p>
            <a:pPr marL="571500" indent="-571500">
              <a:buFont typeface="Wingdings" panose="05000000000000000000" pitchFamily="2" charset="2"/>
              <a:buChar char="ü"/>
              <a:defRPr/>
            </a:pPr>
            <a:r>
              <a:rPr lang="en-US" sz="3200" dirty="0">
                <a:latin typeface="Gotham-Book"/>
              </a:rPr>
              <a:t>IS NOT the best choice to breakdown organic matter and biofilms (groups of microbial cells held together by a kind of cellulose; basically microbial slime). These require scrubbing, acidic cleansers, and </a:t>
            </a:r>
            <a:r>
              <a:rPr lang="en-US" sz="3200" dirty="0" err="1">
                <a:latin typeface="Gotham-Book"/>
              </a:rPr>
              <a:t>quats</a:t>
            </a:r>
            <a:r>
              <a:rPr lang="en-US" sz="3200" dirty="0">
                <a:latin typeface="Gotham-Book"/>
              </a:rPr>
              <a:t>.</a:t>
            </a:r>
          </a:p>
        </p:txBody>
      </p:sp>
    </p:spTree>
    <p:extLst>
      <p:ext uri="{BB962C8B-B14F-4D97-AF65-F5344CB8AC3E}">
        <p14:creationId xmlns:p14="http://schemas.microsoft.com/office/powerpoint/2010/main" val="347695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a:solidFill>
                  <a:srgbClr val="0070C0"/>
                </a:solidFill>
                <a:latin typeface="Gotham-Book" charset="0"/>
                <a:ea typeface="Gotham-Book" charset="0"/>
                <a:cs typeface="Gotham-Book" charset="0"/>
              </a:rPr>
              <a:t>The What</a:t>
            </a:r>
            <a:endParaRPr lang="en-US" dirty="0">
              <a:solidFill>
                <a:srgbClr val="0070C0"/>
              </a:solidFill>
              <a:latin typeface="Gotham-Book" charset="0"/>
              <a:ea typeface="Gotham-Book" charset="0"/>
              <a:cs typeface="Gotham-Book" charset="0"/>
            </a:endParaRPr>
          </a:p>
        </p:txBody>
      </p:sp>
      <p:sp>
        <p:nvSpPr>
          <p:cNvPr id="3" name="TextBox 2"/>
          <p:cNvSpPr txBox="1"/>
          <p:nvPr/>
        </p:nvSpPr>
        <p:spPr>
          <a:xfrm>
            <a:off x="609600" y="1574800"/>
            <a:ext cx="11074400" cy="4216539"/>
          </a:xfrm>
          <a:prstGeom prst="rect">
            <a:avLst/>
          </a:prstGeom>
          <a:noFill/>
        </p:spPr>
        <p:txBody>
          <a:bodyPr wrap="square" rtlCol="0">
            <a:spAutoFit/>
          </a:bodyPr>
          <a:lstStyle/>
          <a:p>
            <a:r>
              <a:rPr lang="en-US" sz="2800" dirty="0">
                <a:latin typeface="Gotham-Medium" charset="0"/>
                <a:ea typeface="Gotham-Medium" charset="0"/>
                <a:cs typeface="Gotham-Medium" charset="0"/>
              </a:rPr>
              <a:t>QUATERNARY AMMONIUM COMPOUNDS</a:t>
            </a:r>
          </a:p>
          <a:p>
            <a:endParaRPr lang="en-US" sz="2000" dirty="0">
              <a:latin typeface="Gotham-Book" charset="0"/>
              <a:ea typeface="Gotham-Book" charset="0"/>
              <a:cs typeface="Gotham-Book" charset="0"/>
            </a:endParaRPr>
          </a:p>
          <a:p>
            <a:pPr marL="457200" indent="-457200">
              <a:buFont typeface="+mj-lt"/>
              <a:buAutoNum type="arabicPeriod"/>
            </a:pPr>
            <a:r>
              <a:rPr lang="en-US" sz="2000" b="1" dirty="0">
                <a:latin typeface="Gotham-Bold" charset="0"/>
                <a:ea typeface="Gotham-Bold" charset="0"/>
                <a:cs typeface="Gotham-Bold" charset="0"/>
              </a:rPr>
              <a:t>Surfactant and Sanitizer</a:t>
            </a:r>
          </a:p>
          <a:p>
            <a:endParaRPr lang="en-US" sz="2000" b="1" dirty="0">
              <a:latin typeface="Gotham-Bold" charset="0"/>
              <a:ea typeface="Gotham-Bold" charset="0"/>
              <a:cs typeface="Gotham-Bold" charset="0"/>
            </a:endParaRPr>
          </a:p>
          <a:p>
            <a:pPr marL="457200" indent="-457200">
              <a:buFont typeface="+mj-lt"/>
              <a:buAutoNum type="arabicPeriod" startAt="2"/>
            </a:pPr>
            <a:r>
              <a:rPr lang="en-US" sz="2000" b="1" dirty="0">
                <a:latin typeface="Gotham-Bold" charset="0"/>
                <a:ea typeface="Gotham-Bold" charset="0"/>
                <a:cs typeface="Gotham-Bold" charset="0"/>
              </a:rPr>
              <a:t>2-Chain </a:t>
            </a:r>
            <a:r>
              <a:rPr lang="en-US" sz="2000" b="1" dirty="0" err="1">
                <a:latin typeface="Gotham-Bold" charset="0"/>
                <a:ea typeface="Gotham-Bold" charset="0"/>
                <a:cs typeface="Gotham-Bold" charset="0"/>
              </a:rPr>
              <a:t>quats</a:t>
            </a:r>
            <a:endParaRPr lang="en-US" sz="2000" b="1" dirty="0">
              <a:latin typeface="Gotham-Bold" charset="0"/>
              <a:ea typeface="Gotham-Bold" charset="0"/>
              <a:cs typeface="Gotham-Bold" charset="0"/>
            </a:endParaRPr>
          </a:p>
          <a:p>
            <a:r>
              <a:rPr lang="en-US" sz="2000" dirty="0">
                <a:latin typeface="Gotham-Book" charset="0"/>
                <a:ea typeface="Gotham-Book" charset="0"/>
                <a:cs typeface="Gotham-Book" charset="0"/>
              </a:rPr>
              <a:t>	Shorter chain</a:t>
            </a:r>
          </a:p>
          <a:p>
            <a:r>
              <a:rPr lang="en-US" sz="2000" dirty="0">
                <a:latin typeface="Gotham-Book" charset="0"/>
                <a:ea typeface="Gotham-Book" charset="0"/>
                <a:cs typeface="Gotham-Book" charset="0"/>
              </a:rPr>
              <a:t>	Second generation</a:t>
            </a:r>
          </a:p>
          <a:p>
            <a:r>
              <a:rPr lang="en-US" sz="2000" dirty="0">
                <a:latin typeface="Gotham-Book" charset="0"/>
                <a:ea typeface="Gotham-Book" charset="0"/>
                <a:cs typeface="Gotham-Book" charset="0"/>
              </a:rPr>
              <a:t>	Exact measurement, 200ppm </a:t>
            </a:r>
          </a:p>
          <a:p>
            <a:endParaRPr lang="en-US" sz="2000" dirty="0">
              <a:latin typeface="Gotham-Book" charset="0"/>
              <a:ea typeface="Gotham-Book" charset="0"/>
              <a:cs typeface="Gotham-Book" charset="0"/>
            </a:endParaRPr>
          </a:p>
          <a:p>
            <a:pPr marL="457200" indent="-457200">
              <a:buFont typeface="+mj-lt"/>
              <a:buAutoNum type="arabicPeriod" startAt="3"/>
            </a:pPr>
            <a:r>
              <a:rPr lang="en-US" sz="2000" b="1" dirty="0">
                <a:latin typeface="Gotham-Bold" charset="0"/>
                <a:ea typeface="Gotham-Bold" charset="0"/>
                <a:cs typeface="Gotham-Bold" charset="0"/>
              </a:rPr>
              <a:t>4-chain </a:t>
            </a:r>
            <a:r>
              <a:rPr lang="en-US" sz="2000" b="1" dirty="0" err="1">
                <a:latin typeface="Gotham-Bold" charset="0"/>
                <a:ea typeface="Gotham-Bold" charset="0"/>
                <a:cs typeface="Gotham-Bold" charset="0"/>
              </a:rPr>
              <a:t>quats</a:t>
            </a:r>
            <a:endParaRPr lang="en-US" sz="2000" b="1" dirty="0">
              <a:latin typeface="Gotham-Bold" charset="0"/>
              <a:ea typeface="Gotham-Bold" charset="0"/>
              <a:cs typeface="Gotham-Bold" charset="0"/>
            </a:endParaRPr>
          </a:p>
          <a:p>
            <a:r>
              <a:rPr lang="en-US" sz="2000" dirty="0">
                <a:latin typeface="Gotham-Book" charset="0"/>
                <a:ea typeface="Gotham-Book" charset="0"/>
                <a:cs typeface="Gotham-Book" charset="0"/>
              </a:rPr>
              <a:t>	Longer chain</a:t>
            </a:r>
          </a:p>
          <a:p>
            <a:r>
              <a:rPr lang="en-US" sz="2000" dirty="0">
                <a:latin typeface="Gotham-Book" charset="0"/>
                <a:ea typeface="Gotham-Book" charset="0"/>
                <a:cs typeface="Gotham-Book" charset="0"/>
              </a:rPr>
              <a:t>	Fourth generation</a:t>
            </a:r>
          </a:p>
          <a:p>
            <a:r>
              <a:rPr lang="en-US" sz="2000" dirty="0">
                <a:latin typeface="Gotham-Book" charset="0"/>
                <a:ea typeface="Gotham-Book" charset="0"/>
                <a:cs typeface="Gotham-Book" charset="0"/>
              </a:rPr>
              <a:t>	Broad range of measurement, 150-400ppm</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588" y="1049077"/>
            <a:ext cx="3368040" cy="16138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588" y="3108139"/>
            <a:ext cx="3756660" cy="2173905"/>
          </a:xfrm>
          <a:prstGeom prst="rect">
            <a:avLst/>
          </a:prstGeom>
        </p:spPr>
      </p:pic>
    </p:spTree>
    <p:extLst>
      <p:ext uri="{BB962C8B-B14F-4D97-AF65-F5344CB8AC3E}">
        <p14:creationId xmlns:p14="http://schemas.microsoft.com/office/powerpoint/2010/main" val="140423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dirty="0">
                <a:solidFill>
                  <a:srgbClr val="0070C0"/>
                </a:solidFill>
                <a:latin typeface="Gotham-Book" charset="0"/>
                <a:ea typeface="Gotham-Book" charset="0"/>
                <a:cs typeface="Gotham-Book" charset="0"/>
              </a:rPr>
              <a:t>The What</a:t>
            </a:r>
          </a:p>
        </p:txBody>
      </p:sp>
      <p:sp>
        <p:nvSpPr>
          <p:cNvPr id="3" name="TextBox 2"/>
          <p:cNvSpPr txBox="1"/>
          <p:nvPr/>
        </p:nvSpPr>
        <p:spPr>
          <a:xfrm>
            <a:off x="609600" y="1371572"/>
            <a:ext cx="11074400" cy="4282391"/>
          </a:xfrm>
          <a:prstGeom prst="rect">
            <a:avLst/>
          </a:prstGeom>
          <a:noFill/>
        </p:spPr>
        <p:txBody>
          <a:bodyPr wrap="square" rtlCol="0">
            <a:spAutoFit/>
          </a:bodyPr>
          <a:lstStyle/>
          <a:p>
            <a:r>
              <a:rPr lang="en-US" sz="2400" dirty="0">
                <a:latin typeface="Gotham-Book"/>
                <a:ea typeface="Gotham-Medium" charset="0"/>
                <a:cs typeface="Gotham-Medium" charset="0"/>
              </a:rPr>
              <a:t>QUATS MUST:</a:t>
            </a:r>
          </a:p>
          <a:p>
            <a:pPr marL="457200" indent="-457200">
              <a:lnSpc>
                <a:spcPct val="150000"/>
              </a:lnSpc>
              <a:buFont typeface="+mj-lt"/>
              <a:buAutoNum type="arabicPeriod"/>
            </a:pPr>
            <a:r>
              <a:rPr lang="en-US" sz="2400" dirty="0">
                <a:latin typeface="Gotham-Book"/>
                <a:ea typeface="Gotham-Book" charset="0"/>
                <a:cs typeface="Gotham-Book" charset="0"/>
              </a:rPr>
              <a:t>Be </a:t>
            </a:r>
            <a:r>
              <a:rPr lang="en-US" sz="2400" b="1" dirty="0">
                <a:latin typeface="Gotham-Book"/>
                <a:ea typeface="Gotham-Book" charset="0"/>
                <a:cs typeface="Gotham-Book" charset="0"/>
              </a:rPr>
              <a:t>tested</a:t>
            </a:r>
            <a:r>
              <a:rPr lang="en-US" sz="2400" dirty="0">
                <a:latin typeface="Gotham-Book"/>
                <a:ea typeface="Gotham-Book" charset="0"/>
                <a:cs typeface="Gotham-Book" charset="0"/>
              </a:rPr>
              <a:t> at a temperature of 65°F - 75°F (18°C - 24°C) for greatest accuracy (this may not be the same as the “use” temperature.)</a:t>
            </a:r>
          </a:p>
          <a:p>
            <a:pPr marL="457200" indent="-457200">
              <a:lnSpc>
                <a:spcPct val="150000"/>
              </a:lnSpc>
              <a:buFont typeface="+mj-lt"/>
              <a:buAutoNum type="arabicPeriod"/>
            </a:pPr>
            <a:r>
              <a:rPr lang="en-US" sz="2400" dirty="0">
                <a:latin typeface="Gotham-Book"/>
                <a:ea typeface="Gotham-Book" charset="0"/>
                <a:cs typeface="Gotham-Book" charset="0"/>
              </a:rPr>
              <a:t>Have a concentration as specified under the FDA Food Code § 7-204.11 and as indicated by the manufacturer’s use directions included in the labeling</a:t>
            </a:r>
          </a:p>
          <a:p>
            <a:pPr marL="457200" indent="-457200">
              <a:lnSpc>
                <a:spcPct val="150000"/>
              </a:lnSpc>
              <a:buFont typeface="+mj-lt"/>
              <a:buAutoNum type="arabicPeriod"/>
            </a:pPr>
            <a:r>
              <a:rPr lang="en-US" sz="2400" dirty="0">
                <a:latin typeface="Gotham-Book"/>
                <a:ea typeface="Gotham-Book" charset="0"/>
                <a:cs typeface="Gotham-Book" charset="0"/>
              </a:rPr>
              <a:t>Be used only in water with 500 MG/L hardness or less or in water having a hardness no greater than specified by the EPA-registered label use instructions because the surfactant makes the </a:t>
            </a:r>
            <a:r>
              <a:rPr lang="en-US" sz="2400" dirty="0" err="1">
                <a:latin typeface="Gotham-Book"/>
                <a:ea typeface="Gotham-Book" charset="0"/>
                <a:cs typeface="Gotham-Book" charset="0"/>
              </a:rPr>
              <a:t>quat</a:t>
            </a:r>
            <a:r>
              <a:rPr lang="en-US" sz="2400" dirty="0">
                <a:latin typeface="Gotham-Book"/>
                <a:ea typeface="Gotham-Book" charset="0"/>
                <a:cs typeface="Gotham-Book" charset="0"/>
              </a:rPr>
              <a:t> more sensitive to water hardness levels. </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2751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265544" y="-125889"/>
            <a:ext cx="4763655" cy="1355882"/>
          </a:xfrm>
        </p:spPr>
        <p:txBody>
          <a:bodyPr>
            <a:normAutofit/>
          </a:bodyPr>
          <a:lstStyle/>
          <a:p>
            <a:pPr algn="l"/>
            <a:r>
              <a:rPr lang="en-US" dirty="0">
                <a:solidFill>
                  <a:srgbClr val="0070C0"/>
                </a:solidFill>
                <a:latin typeface="Gotham-Book" charset="0"/>
                <a:ea typeface="Gotham-Book" charset="0"/>
                <a:cs typeface="Gotham-Book" charset="0"/>
              </a:rPr>
              <a:t>The What</a:t>
            </a:r>
          </a:p>
        </p:txBody>
      </p:sp>
      <p:sp>
        <p:nvSpPr>
          <p:cNvPr id="3" name="TextBox 2"/>
          <p:cNvSpPr txBox="1"/>
          <p:nvPr/>
        </p:nvSpPr>
        <p:spPr>
          <a:xfrm>
            <a:off x="431799" y="1252758"/>
            <a:ext cx="11074400" cy="4401205"/>
          </a:xfrm>
          <a:prstGeom prst="rect">
            <a:avLst/>
          </a:prstGeom>
          <a:noFill/>
        </p:spPr>
        <p:txBody>
          <a:bodyPr wrap="square" rtlCol="0">
            <a:spAutoFit/>
          </a:bodyPr>
          <a:lstStyle/>
          <a:p>
            <a:r>
              <a:rPr lang="en-US" sz="2800">
                <a:latin typeface="Gotham-Medium" charset="0"/>
                <a:ea typeface="Gotham-Medium" charset="0"/>
                <a:cs typeface="Gotham-Medium" charset="0"/>
              </a:rPr>
              <a:t>QUAT </a:t>
            </a:r>
            <a:r>
              <a:rPr lang="en-US" sz="2800" dirty="0">
                <a:latin typeface="Gotham-Medium" charset="0"/>
                <a:ea typeface="Gotham-Medium" charset="0"/>
                <a:cs typeface="Gotham-Medium" charset="0"/>
              </a:rPr>
              <a:t>BINDING:</a:t>
            </a:r>
          </a:p>
          <a:p>
            <a:endParaRPr lang="en-US" sz="2800" dirty="0">
              <a:latin typeface="Gotham-Medium" charset="0"/>
            </a:endParaRPr>
          </a:p>
          <a:p>
            <a:r>
              <a:rPr lang="en-US" sz="2800" b="1" dirty="0"/>
              <a:t>If a cloth is soaking in solution, there may not be enough sanitizer for it to be effective in reducing the number of pathogens.</a:t>
            </a:r>
            <a:endParaRPr lang="en-US" sz="2800" b="1" i="1" dirty="0"/>
          </a:p>
          <a:p>
            <a:pPr marL="914400" lvl="1" indent="-457200">
              <a:lnSpc>
                <a:spcPct val="150000"/>
              </a:lnSpc>
              <a:buFont typeface="Arial" panose="020B0604020202020204" pitchFamily="34" charset="0"/>
              <a:buChar char="•"/>
            </a:pPr>
            <a:r>
              <a:rPr lang="en-US" sz="2800" dirty="0" err="1">
                <a:latin typeface="Gotham-Book" charset="0"/>
                <a:ea typeface="Gotham-Book" charset="0"/>
                <a:cs typeface="Gotham-Book" charset="0"/>
              </a:rPr>
              <a:t>Quats</a:t>
            </a:r>
            <a:r>
              <a:rPr lang="en-US" sz="2800" dirty="0">
                <a:latin typeface="Gotham-Book" charset="0"/>
                <a:ea typeface="Gotham-Book" charset="0"/>
                <a:cs typeface="Gotham-Book" charset="0"/>
              </a:rPr>
              <a:t> bind to fabrics (microfiber cloths bind less than cotton)</a:t>
            </a:r>
          </a:p>
          <a:p>
            <a:pPr marL="914400" lvl="1" indent="-457200">
              <a:lnSpc>
                <a:spcPct val="150000"/>
              </a:lnSpc>
              <a:buFont typeface="Arial" panose="020B0604020202020204" pitchFamily="34" charset="0"/>
              <a:buChar char="•"/>
            </a:pPr>
            <a:r>
              <a:rPr lang="en-US" sz="2800" dirty="0">
                <a:latin typeface="Gotham-Book" charset="0"/>
                <a:ea typeface="Gotham-Book" charset="0"/>
                <a:cs typeface="Gotham-Book" charset="0"/>
              </a:rPr>
              <a:t>Sanitizer is “in the fabric” no longer in the solution</a:t>
            </a:r>
          </a:p>
          <a:p>
            <a:pPr marL="914400" lvl="1" indent="-457200">
              <a:lnSpc>
                <a:spcPct val="150000"/>
              </a:lnSpc>
              <a:buFont typeface="Arial" panose="020B0604020202020204" pitchFamily="34" charset="0"/>
              <a:buChar char="•"/>
            </a:pPr>
            <a:r>
              <a:rPr lang="en-US" sz="2800" dirty="0">
                <a:latin typeface="Gotham-Book" charset="0"/>
                <a:ea typeface="Gotham-Book" charset="0"/>
                <a:cs typeface="Gotham-Book" charset="0"/>
              </a:rPr>
              <a:t>Leads to an ineffective level of sanitization on the surface/equipment</a:t>
            </a:r>
          </a:p>
          <a:p>
            <a:pPr marL="914400" lvl="1" indent="-457200">
              <a:lnSpc>
                <a:spcPct val="150000"/>
              </a:lnSpc>
              <a:buFont typeface="Arial" panose="020B0604020202020204" pitchFamily="34" charset="0"/>
              <a:buChar char="•"/>
            </a:pPr>
            <a:r>
              <a:rPr lang="en-US" sz="2800" dirty="0">
                <a:latin typeface="Gotham-Book" charset="0"/>
                <a:ea typeface="Gotham-Book" charset="0"/>
                <a:cs typeface="Gotham-Book" charset="0"/>
              </a:rPr>
              <a:t>The </a:t>
            </a:r>
            <a:r>
              <a:rPr lang="en-US" sz="2800" dirty="0" err="1">
                <a:latin typeface="Gotham-Book" charset="0"/>
                <a:ea typeface="Gotham-Book" charset="0"/>
                <a:cs typeface="Gotham-Book" charset="0"/>
              </a:rPr>
              <a:t>Quat</a:t>
            </a:r>
            <a:r>
              <a:rPr lang="en-US" sz="2800" dirty="0">
                <a:latin typeface="Gotham-Book" charset="0"/>
                <a:ea typeface="Gotham-Book" charset="0"/>
                <a:cs typeface="Gotham-Book" charset="0"/>
              </a:rPr>
              <a:t> solution need to be tested just prior to use</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4747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E52E4-492F-49BD-A923-BCFEA1AF6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3" name="Content Placeholder 2">
            <a:extLst>
              <a:ext uri="{FF2B5EF4-FFF2-40B4-BE49-F238E27FC236}">
                <a16:creationId xmlns:a16="http://schemas.microsoft.com/office/drawing/2014/main" id="{7D4EB345-EC58-4373-99E6-9ABE31A01473}"/>
              </a:ext>
            </a:extLst>
          </p:cNvPr>
          <p:cNvSpPr>
            <a:spLocks noGrp="1"/>
          </p:cNvSpPr>
          <p:nvPr>
            <p:ph idx="1"/>
          </p:nvPr>
        </p:nvSpPr>
        <p:spPr/>
        <p:txBody>
          <a:bodyPr/>
          <a:lstStyle/>
          <a:p>
            <a:pPr marL="0" indent="0">
              <a:buNone/>
            </a:pPr>
            <a:r>
              <a:rPr lang="en-US" sz="4000" dirty="0"/>
              <a:t>When using </a:t>
            </a:r>
            <a:r>
              <a:rPr lang="en-US" sz="4000" dirty="0" err="1"/>
              <a:t>quats</a:t>
            </a:r>
            <a:r>
              <a:rPr lang="en-US" sz="4000" dirty="0"/>
              <a:t>, it is important to …</a:t>
            </a:r>
          </a:p>
          <a:p>
            <a:pPr lvl="1">
              <a:buFont typeface="Wingdings" panose="05000000000000000000" pitchFamily="2" charset="2"/>
              <a:buChar char="ü"/>
            </a:pPr>
            <a:r>
              <a:rPr lang="en-US" sz="3600" dirty="0"/>
              <a:t>Spray, wipe around lightly and air-dry, </a:t>
            </a:r>
          </a:p>
          <a:p>
            <a:pPr lvl="1">
              <a:buFont typeface="Wingdings" panose="05000000000000000000" pitchFamily="2" charset="2"/>
              <a:buChar char="ü"/>
            </a:pPr>
            <a:r>
              <a:rPr lang="en-US" sz="3600" dirty="0"/>
              <a:t>dip and air-dry, or </a:t>
            </a:r>
          </a:p>
          <a:p>
            <a:pPr lvl="1">
              <a:buFont typeface="Wingdings" panose="05000000000000000000" pitchFamily="2" charset="2"/>
              <a:buChar char="ü"/>
            </a:pPr>
            <a:r>
              <a:rPr lang="en-US" sz="3600" dirty="0"/>
              <a:t>soak an item to be sanitized in a solution that has been tested and confirmed to be at the correct concentration. Then air-dry.</a:t>
            </a:r>
          </a:p>
          <a:p>
            <a:endParaRPr lang="en-US" dirty="0"/>
          </a:p>
        </p:txBody>
      </p:sp>
      <p:sp>
        <p:nvSpPr>
          <p:cNvPr id="4" name="Footer Placeholder 3">
            <a:extLst>
              <a:ext uri="{FF2B5EF4-FFF2-40B4-BE49-F238E27FC236}">
                <a16:creationId xmlns:a16="http://schemas.microsoft.com/office/drawing/2014/main" id="{429DC9F9-73C5-4FA6-98E7-F37FB1A8573E}"/>
              </a:ext>
            </a:extLst>
          </p:cNvPr>
          <p:cNvSpPr>
            <a:spLocks noGrp="1"/>
          </p:cNvSpPr>
          <p:nvPr>
            <p:ph type="ftr" sz="quarter" idx="11"/>
          </p:nvPr>
        </p:nvSpPr>
        <p:spPr/>
        <p:txBody>
          <a:bodyPr/>
          <a:lstStyle/>
          <a:p>
            <a:r>
              <a:rPr lang="en-US"/>
              <a:t>©2017 MicroEssentialLaboratory</a:t>
            </a:r>
            <a:endParaRPr lang="en-US" dirty="0"/>
          </a:p>
        </p:txBody>
      </p:sp>
      <p:sp>
        <p:nvSpPr>
          <p:cNvPr id="6" name="Title 1">
            <a:extLst>
              <a:ext uri="{FF2B5EF4-FFF2-40B4-BE49-F238E27FC236}">
                <a16:creationId xmlns:a16="http://schemas.microsoft.com/office/drawing/2014/main" id="{AA0222AC-C5FF-4F89-BD02-21C47202147A}"/>
              </a:ext>
            </a:extLst>
          </p:cNvPr>
          <p:cNvSpPr>
            <a:spLocks noGrp="1"/>
          </p:cNvSpPr>
          <p:nvPr>
            <p:ph type="title"/>
          </p:nvPr>
        </p:nvSpPr>
        <p:spPr/>
        <p:txBody>
          <a:bodyPr>
            <a:normAutofit/>
          </a:bodyPr>
          <a:lstStyle/>
          <a:p>
            <a:pPr algn="l"/>
            <a:r>
              <a:rPr lang="en-US" dirty="0">
                <a:solidFill>
                  <a:srgbClr val="0070C0"/>
                </a:solidFill>
                <a:latin typeface="Gotham-Book" charset="0"/>
                <a:ea typeface="Gotham-Book" charset="0"/>
                <a:cs typeface="Gotham-Book" charset="0"/>
              </a:rPr>
              <a:t>The What</a:t>
            </a:r>
          </a:p>
        </p:txBody>
      </p:sp>
    </p:spTree>
    <p:extLst>
      <p:ext uri="{BB962C8B-B14F-4D97-AF65-F5344CB8AC3E}">
        <p14:creationId xmlns:p14="http://schemas.microsoft.com/office/powerpoint/2010/main" val="335693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98385"/>
            <a:ext cx="4522586" cy="886115"/>
          </a:xfrm>
        </p:spPr>
        <p:txBody>
          <a:bodyPr>
            <a:normAutofit fontScale="90000"/>
          </a:bodyPr>
          <a:lstStyle/>
          <a:p>
            <a:pPr algn="l"/>
            <a:r>
              <a:rPr lang="en-US" dirty="0">
                <a:solidFill>
                  <a:srgbClr val="0070C0"/>
                </a:solidFill>
                <a:latin typeface="Gotham-Book" charset="0"/>
                <a:ea typeface="Gotham-Book" charset="0"/>
                <a:cs typeface="Gotham-Book" charset="0"/>
              </a:rPr>
              <a:t>The What</a:t>
            </a:r>
          </a:p>
        </p:txBody>
      </p:sp>
      <p:graphicFrame>
        <p:nvGraphicFramePr>
          <p:cNvPr id="4" name="Table 3"/>
          <p:cNvGraphicFramePr>
            <a:graphicFrameLocks noGrp="1"/>
          </p:cNvGraphicFramePr>
          <p:nvPr>
            <p:extLst>
              <p:ext uri="{D42A27DB-BD31-4B8C-83A1-F6EECF244321}">
                <p14:modId xmlns:p14="http://schemas.microsoft.com/office/powerpoint/2010/main" val="332346909"/>
              </p:ext>
            </p:extLst>
          </p:nvPr>
        </p:nvGraphicFramePr>
        <p:xfrm>
          <a:off x="653143" y="877704"/>
          <a:ext cx="10885713" cy="5507510"/>
        </p:xfrm>
        <a:graphic>
          <a:graphicData uri="http://schemas.openxmlformats.org/drawingml/2006/table">
            <a:tbl>
              <a:tblPr firstRow="1" bandRow="1">
                <a:tableStyleId>{5C22544A-7EE6-4342-B048-85BDC9FD1C3A}</a:tableStyleId>
              </a:tblPr>
              <a:tblGrid>
                <a:gridCol w="3628571">
                  <a:extLst>
                    <a:ext uri="{9D8B030D-6E8A-4147-A177-3AD203B41FA5}">
                      <a16:colId xmlns:a16="http://schemas.microsoft.com/office/drawing/2014/main" val="20000"/>
                    </a:ext>
                  </a:extLst>
                </a:gridCol>
                <a:gridCol w="3628571">
                  <a:extLst>
                    <a:ext uri="{9D8B030D-6E8A-4147-A177-3AD203B41FA5}">
                      <a16:colId xmlns:a16="http://schemas.microsoft.com/office/drawing/2014/main" val="20001"/>
                    </a:ext>
                  </a:extLst>
                </a:gridCol>
                <a:gridCol w="3628571">
                  <a:extLst>
                    <a:ext uri="{9D8B030D-6E8A-4147-A177-3AD203B41FA5}">
                      <a16:colId xmlns:a16="http://schemas.microsoft.com/office/drawing/2014/main" val="20002"/>
                    </a:ext>
                  </a:extLst>
                </a:gridCol>
              </a:tblGrid>
              <a:tr h="426357">
                <a:tc>
                  <a:txBody>
                    <a:bodyPr/>
                    <a:lstStyle/>
                    <a:p>
                      <a:pPr algn="ctr"/>
                      <a:r>
                        <a:rPr lang="en-US" sz="2400" b="0" i="0" dirty="0">
                          <a:latin typeface="Gotham-Book" charset="0"/>
                          <a:ea typeface="Gotham-Book" charset="0"/>
                          <a:cs typeface="Gotham-Book" charset="0"/>
                        </a:rPr>
                        <a:t>SOLUTION</a:t>
                      </a:r>
                    </a:p>
                  </a:txBody>
                  <a:tcPr anchor="ctr"/>
                </a:tc>
                <a:tc>
                  <a:txBody>
                    <a:bodyPr/>
                    <a:lstStyle/>
                    <a:p>
                      <a:pPr algn="ctr"/>
                      <a:r>
                        <a:rPr lang="en-US" sz="2400" b="0" i="0" dirty="0">
                          <a:latin typeface="Gotham-Book" charset="0"/>
                          <a:ea typeface="Gotham-Book" charset="0"/>
                          <a:cs typeface="Gotham-Book" charset="0"/>
                        </a:rPr>
                        <a:t>PROS</a:t>
                      </a:r>
                    </a:p>
                  </a:txBody>
                  <a:tcPr anchor="ctr"/>
                </a:tc>
                <a:tc>
                  <a:txBody>
                    <a:bodyPr/>
                    <a:lstStyle/>
                    <a:p>
                      <a:pPr algn="ctr"/>
                      <a:r>
                        <a:rPr lang="en-US" sz="2400" b="0" i="0" dirty="0">
                          <a:latin typeface="Gotham-Book" charset="0"/>
                          <a:ea typeface="Gotham-Book" charset="0"/>
                          <a:cs typeface="Gotham-Book" charset="0"/>
                        </a:rPr>
                        <a:t>CONS</a:t>
                      </a:r>
                    </a:p>
                  </a:txBody>
                  <a:tcPr anchor="ctr"/>
                </a:tc>
                <a:extLst>
                  <a:ext uri="{0D108BD9-81ED-4DB2-BD59-A6C34878D82A}">
                    <a16:rowId xmlns:a16="http://schemas.microsoft.com/office/drawing/2014/main" val="10000"/>
                  </a:ext>
                </a:extLst>
              </a:tr>
              <a:tr h="2032790">
                <a:tc>
                  <a:txBody>
                    <a:bodyPr/>
                    <a:lstStyle/>
                    <a:p>
                      <a:pPr algn="ctr"/>
                      <a:r>
                        <a:rPr lang="en-US" sz="2400" b="0" i="0" dirty="0">
                          <a:latin typeface="Gotham-Book" charset="0"/>
                          <a:ea typeface="Gotham-Book" charset="0"/>
                          <a:cs typeface="Gotham-Book" charset="0"/>
                        </a:rPr>
                        <a:t>Chlorine</a:t>
                      </a:r>
                    </a:p>
                  </a:txBody>
                  <a:tcPr anchor="ctr"/>
                </a:tc>
                <a:tc>
                  <a:txBody>
                    <a:bodyPr/>
                    <a:lstStyle/>
                    <a:p>
                      <a:r>
                        <a:rPr lang="en-US" sz="2400" b="0" i="0" kern="1200" dirty="0">
                          <a:solidFill>
                            <a:schemeClr val="dk1"/>
                          </a:solidFill>
                          <a:effectLst/>
                          <a:latin typeface="Gotham-Book" charset="0"/>
                          <a:ea typeface="Gotham-Book" charset="0"/>
                          <a:cs typeface="Gotham-Book" charset="0"/>
                        </a:rPr>
                        <a:t>Highly effective on a wide variety of bacteria, inexpensive, and not affected by water hardness</a:t>
                      </a:r>
                    </a:p>
                  </a:txBody>
                  <a:tcPr anchor="ctr"/>
                </a:tc>
                <a:tc>
                  <a:txBody>
                    <a:bodyPr/>
                    <a:lstStyle/>
                    <a:p>
                      <a:r>
                        <a:rPr lang="en-US" sz="2400" b="0" i="0" kern="1200" dirty="0">
                          <a:solidFill>
                            <a:schemeClr val="dk1"/>
                          </a:solidFill>
                          <a:effectLst/>
                          <a:latin typeface="Gotham-Book" charset="0"/>
                          <a:ea typeface="Gotham-Book" charset="0"/>
                          <a:cs typeface="Gotham-Book" charset="0"/>
                        </a:rPr>
                        <a:t>Corrosive and irritating to the skin, effectiveness depends on solution pH and exposure to light; loses effectiveness with biofilms/organic matter, requiring</a:t>
                      </a:r>
                      <a:r>
                        <a:rPr lang="en-US" sz="2400" b="0" i="0" kern="1200" baseline="0" dirty="0">
                          <a:solidFill>
                            <a:schemeClr val="dk1"/>
                          </a:solidFill>
                          <a:effectLst/>
                          <a:latin typeface="Gotham-Book" charset="0"/>
                          <a:ea typeface="Gotham-Book" charset="0"/>
                          <a:cs typeface="Gotham-Book" charset="0"/>
                        </a:rPr>
                        <a:t> more frequent water changes</a:t>
                      </a:r>
                      <a:endParaRPr lang="en-US" sz="2400" b="0" i="0" kern="1200" dirty="0">
                        <a:solidFill>
                          <a:schemeClr val="dk1"/>
                        </a:solidFill>
                        <a:effectLst/>
                        <a:latin typeface="Gotham-Book" charset="0"/>
                        <a:ea typeface="Gotham-Book" charset="0"/>
                        <a:cs typeface="Gotham-Book" charset="0"/>
                      </a:endParaRPr>
                    </a:p>
                  </a:txBody>
                  <a:tcPr anchor="ctr"/>
                </a:tc>
                <a:extLst>
                  <a:ext uri="{0D108BD9-81ED-4DB2-BD59-A6C34878D82A}">
                    <a16:rowId xmlns:a16="http://schemas.microsoft.com/office/drawing/2014/main" val="10001"/>
                  </a:ext>
                </a:extLst>
              </a:tr>
              <a:tr h="2032790">
                <a:tc>
                  <a:txBody>
                    <a:bodyPr/>
                    <a:lstStyle/>
                    <a:p>
                      <a:pPr algn="ctr"/>
                      <a:r>
                        <a:rPr lang="en-US" sz="2400" b="0" i="0" dirty="0" err="1">
                          <a:latin typeface="Gotham-Book" charset="0"/>
                          <a:ea typeface="Gotham-Book" charset="0"/>
                          <a:cs typeface="Gotham-Book" charset="0"/>
                        </a:rPr>
                        <a:t>Quats</a:t>
                      </a:r>
                      <a:endParaRPr lang="en-US" sz="2400" b="0" i="0" dirty="0">
                        <a:latin typeface="Gotham-Book" charset="0"/>
                        <a:ea typeface="Gotham-Book" charset="0"/>
                        <a:cs typeface="Gotham-Book" charset="0"/>
                      </a:endParaRPr>
                    </a:p>
                  </a:txBody>
                  <a:tcPr anchor="ctr"/>
                </a:tc>
                <a:tc>
                  <a:txBody>
                    <a:bodyPr/>
                    <a:lstStyle/>
                    <a:p>
                      <a:r>
                        <a:rPr lang="en-US" sz="2400" b="0" i="0" kern="1200" dirty="0">
                          <a:solidFill>
                            <a:schemeClr val="dk1"/>
                          </a:solidFill>
                          <a:effectLst/>
                          <a:latin typeface="Gotham-Book" charset="0"/>
                          <a:ea typeface="Gotham-Book" charset="0"/>
                          <a:cs typeface="Gotham-Book" charset="0"/>
                        </a:rPr>
                        <a:t>Nontoxic, odorless, colorless, noncorrosive, nonirritating, effective over a wide pH range and with organic matter, heat stable</a:t>
                      </a:r>
                    </a:p>
                  </a:txBody>
                  <a:tcPr anchor="ctr"/>
                </a:tc>
                <a:tc>
                  <a:txBody>
                    <a:bodyPr/>
                    <a:lstStyle/>
                    <a:p>
                      <a:r>
                        <a:rPr lang="en-US" sz="2400" b="0" i="0" kern="1200" dirty="0">
                          <a:solidFill>
                            <a:schemeClr val="dk1"/>
                          </a:solidFill>
                          <a:effectLst/>
                          <a:latin typeface="Gotham-Book" charset="0"/>
                          <a:ea typeface="Gotham-Book" charset="0"/>
                          <a:cs typeface="Gotham-Book" charset="0"/>
                        </a:rPr>
                        <a:t>Works slower than chlorine, temperature sensitive, ineffective with hard water and some detergents</a:t>
                      </a:r>
                    </a:p>
                  </a:txBody>
                  <a:tcPr anchor="ctr"/>
                </a:tc>
                <a:extLst>
                  <a:ext uri="{0D108BD9-81ED-4DB2-BD59-A6C34878D82A}">
                    <a16:rowId xmlns:a16="http://schemas.microsoft.com/office/drawing/2014/main" val="10002"/>
                  </a:ext>
                </a:extLst>
              </a:tr>
            </a:tbl>
          </a:graphicData>
        </a:graphic>
      </p:graphicFrame>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81657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a:solidFill>
                  <a:srgbClr val="0070C0"/>
                </a:solidFill>
                <a:latin typeface="Gotham-Book" charset="0"/>
                <a:ea typeface="Gotham-Book" charset="0"/>
                <a:cs typeface="Gotham-Book" charset="0"/>
              </a:rPr>
              <a:t>The What</a:t>
            </a:r>
            <a:endParaRPr lang="en-US" dirty="0">
              <a:solidFill>
                <a:srgbClr val="0070C0"/>
              </a:solidFill>
              <a:latin typeface="Gotham-Book" charset="0"/>
              <a:ea typeface="Gotham-Book" charset="0"/>
              <a:cs typeface="Gotham-Book" charset="0"/>
            </a:endParaRPr>
          </a:p>
        </p:txBody>
      </p:sp>
      <p:sp>
        <p:nvSpPr>
          <p:cNvPr id="3" name="TextBox 2"/>
          <p:cNvSpPr txBox="1"/>
          <p:nvPr/>
        </p:nvSpPr>
        <p:spPr>
          <a:xfrm>
            <a:off x="431799" y="1358902"/>
            <a:ext cx="11517746" cy="4278094"/>
          </a:xfrm>
          <a:prstGeom prst="rect">
            <a:avLst/>
          </a:prstGeom>
          <a:noFill/>
        </p:spPr>
        <p:txBody>
          <a:bodyPr wrap="square" rtlCol="0">
            <a:spAutoFit/>
          </a:bodyPr>
          <a:lstStyle/>
          <a:p>
            <a:r>
              <a:rPr lang="en-US" sz="3200" b="1" dirty="0">
                <a:latin typeface="Gotham-Medium" charset="0"/>
                <a:ea typeface="Gotham-Medium" charset="0"/>
                <a:cs typeface="Gotham-Medium" charset="0"/>
              </a:rPr>
              <a:t>TEST KITS</a:t>
            </a:r>
          </a:p>
          <a:p>
            <a:endParaRPr lang="en-US" sz="2400" dirty="0">
              <a:latin typeface="Gotham-Book" charset="0"/>
              <a:ea typeface="Gotham-Book" charset="0"/>
              <a:cs typeface="Gotham-Book" charset="0"/>
            </a:endParaRPr>
          </a:p>
          <a:p>
            <a:pPr marL="457200" indent="-457200">
              <a:lnSpc>
                <a:spcPct val="150000"/>
              </a:lnSpc>
              <a:buFont typeface="+mj-lt"/>
              <a:buAutoNum type="arabicPeriod"/>
            </a:pPr>
            <a:r>
              <a:rPr lang="en-US" sz="2400" b="1" dirty="0">
                <a:latin typeface="Gotham-Medium" charset="0"/>
                <a:ea typeface="Gotham-Medium" charset="0"/>
                <a:cs typeface="Gotham-Medium" charset="0"/>
              </a:rPr>
              <a:t>QT-10</a:t>
            </a:r>
            <a:r>
              <a:rPr lang="en-US" sz="2400" dirty="0">
                <a:latin typeface="Gotham-Book" charset="0"/>
                <a:ea typeface="Gotham-Book" charset="0"/>
                <a:cs typeface="Gotham-Book" charset="0"/>
              </a:rPr>
              <a:t>, or “</a:t>
            </a:r>
            <a:r>
              <a:rPr lang="en-US" sz="2400" dirty="0" err="1">
                <a:latin typeface="Gotham-Book" charset="0"/>
                <a:ea typeface="Gotham-Book" charset="0"/>
                <a:cs typeface="Gotham-Book" charset="0"/>
              </a:rPr>
              <a:t>Quat</a:t>
            </a:r>
            <a:r>
              <a:rPr lang="en-US" sz="2400" dirty="0">
                <a:latin typeface="Gotham-Book" charset="0"/>
                <a:ea typeface="Gotham-Book" charset="0"/>
                <a:cs typeface="Gotham-Book" charset="0"/>
              </a:rPr>
              <a:t> Test </a:t>
            </a:r>
            <a:r>
              <a:rPr lang="mr-IN" sz="2400" dirty="0">
                <a:latin typeface="Gotham-Book" charset="0"/>
                <a:ea typeface="Gotham-Book" charset="0"/>
                <a:cs typeface="Gotham-Book" charset="0"/>
              </a:rPr>
              <a:t>–</a:t>
            </a:r>
            <a:r>
              <a:rPr lang="en-US" sz="2400" dirty="0">
                <a:latin typeface="Gotham-Book" charset="0"/>
                <a:ea typeface="Gotham-Book" charset="0"/>
                <a:cs typeface="Gotham-Book" charset="0"/>
              </a:rPr>
              <a:t> 10” is formulated for 2-chain </a:t>
            </a:r>
            <a:r>
              <a:rPr lang="en-US" sz="2400" dirty="0" err="1">
                <a:latin typeface="Gotham-Book" charset="0"/>
                <a:ea typeface="Gotham-Book" charset="0"/>
                <a:cs typeface="Gotham-Book" charset="0"/>
              </a:rPr>
              <a:t>quat</a:t>
            </a:r>
            <a:r>
              <a:rPr lang="en-US" sz="2400" dirty="0">
                <a:latin typeface="Gotham-Book" charset="0"/>
                <a:ea typeface="Gotham-Book" charset="0"/>
                <a:cs typeface="Gotham-Book" charset="0"/>
              </a:rPr>
              <a:t> compounds with measurements in the range of 0 - 400ppm.</a:t>
            </a:r>
          </a:p>
          <a:p>
            <a:pPr marL="457200" indent="-457200">
              <a:lnSpc>
                <a:spcPct val="150000"/>
              </a:lnSpc>
              <a:buFont typeface="+mj-lt"/>
              <a:buAutoNum type="arabicPeriod"/>
            </a:pPr>
            <a:r>
              <a:rPr lang="en-US" sz="2400" b="1" dirty="0">
                <a:latin typeface="Gotham-Medium" charset="0"/>
                <a:ea typeface="Gotham-Medium" charset="0"/>
                <a:cs typeface="Gotham-Medium" charset="0"/>
              </a:rPr>
              <a:t>QT-40</a:t>
            </a:r>
            <a:r>
              <a:rPr lang="en-US" sz="2400" dirty="0">
                <a:latin typeface="Gotham-Book" charset="0"/>
                <a:ea typeface="Gotham-Book" charset="0"/>
                <a:cs typeface="Gotham-Book" charset="0"/>
              </a:rPr>
              <a:t> is a </a:t>
            </a:r>
            <a:r>
              <a:rPr lang="en-US" sz="2400" dirty="0" err="1">
                <a:latin typeface="Gotham-Book" charset="0"/>
                <a:ea typeface="Gotham-Book" charset="0"/>
                <a:cs typeface="Gotham-Book" charset="0"/>
              </a:rPr>
              <a:t>quat</a:t>
            </a:r>
            <a:r>
              <a:rPr lang="en-US" sz="2400" dirty="0">
                <a:latin typeface="Gotham-Book" charset="0"/>
                <a:ea typeface="Gotham-Book" charset="0"/>
                <a:cs typeface="Gotham-Book" charset="0"/>
              </a:rPr>
              <a:t> test paper for 4-chain </a:t>
            </a:r>
            <a:r>
              <a:rPr lang="en-US" sz="2400" dirty="0" err="1">
                <a:latin typeface="Gotham-Book" charset="0"/>
                <a:ea typeface="Gotham-Book" charset="0"/>
                <a:cs typeface="Gotham-Book" charset="0"/>
              </a:rPr>
              <a:t>quats</a:t>
            </a:r>
            <a:r>
              <a:rPr lang="en-US" sz="2400" dirty="0">
                <a:latin typeface="Gotham-Book" charset="0"/>
                <a:ea typeface="Gotham-Book" charset="0"/>
                <a:cs typeface="Gotham-Book" charset="0"/>
              </a:rPr>
              <a:t> with measurements of 0 - 500ppm. </a:t>
            </a:r>
          </a:p>
          <a:p>
            <a:pPr marL="457200" indent="-457200">
              <a:lnSpc>
                <a:spcPct val="150000"/>
              </a:lnSpc>
              <a:buFont typeface="+mj-lt"/>
              <a:buAutoNum type="arabicPeriod"/>
            </a:pPr>
            <a:r>
              <a:rPr lang="en-US" sz="2400" b="1" dirty="0">
                <a:latin typeface="Gotham-Medium" charset="0"/>
                <a:ea typeface="Gotham-Medium" charset="0"/>
                <a:cs typeface="Gotham-Medium" charset="0"/>
              </a:rPr>
              <a:t>QAC</a:t>
            </a:r>
            <a:r>
              <a:rPr lang="en-US" sz="2400" dirty="0">
                <a:latin typeface="Gotham-Medium" charset="0"/>
                <a:ea typeface="Gotham-Medium" charset="0"/>
                <a:cs typeface="Gotham-Medium" charset="0"/>
              </a:rPr>
              <a:t> </a:t>
            </a:r>
            <a:r>
              <a:rPr lang="en-US" sz="2400" dirty="0">
                <a:latin typeface="Gotham-Book" charset="0"/>
                <a:ea typeface="Gotham-Book" charset="0"/>
                <a:cs typeface="Gotham-Book" charset="0"/>
              </a:rPr>
              <a:t>is a general, non-specific match to test for all </a:t>
            </a:r>
            <a:r>
              <a:rPr lang="en-US" sz="2400" dirty="0" err="1">
                <a:latin typeface="Gotham-Book" charset="0"/>
                <a:ea typeface="Gotham-Book" charset="0"/>
                <a:cs typeface="Gotham-Book" charset="0"/>
              </a:rPr>
              <a:t>quats</a:t>
            </a:r>
            <a:r>
              <a:rPr lang="en-US" sz="2400" dirty="0">
                <a:latin typeface="Gotham-Book" charset="0"/>
                <a:ea typeface="Gotham-Book" charset="0"/>
                <a:cs typeface="Gotham-Book" charset="0"/>
              </a:rPr>
              <a:t>.</a:t>
            </a:r>
          </a:p>
          <a:p>
            <a:pPr marL="457200" indent="-457200">
              <a:lnSpc>
                <a:spcPct val="150000"/>
              </a:lnSpc>
              <a:buFont typeface="+mj-lt"/>
              <a:buAutoNum type="arabicPeriod"/>
            </a:pPr>
            <a:r>
              <a:rPr lang="en-US" sz="2400" b="1" dirty="0">
                <a:latin typeface="Gotham-Medium" charset="0"/>
                <a:ea typeface="Gotham-Medium" charset="0"/>
                <a:cs typeface="Gotham-Medium" charset="0"/>
              </a:rPr>
              <a:t>Chlorine</a:t>
            </a:r>
            <a:r>
              <a:rPr lang="en-US" sz="2400" dirty="0">
                <a:latin typeface="Gotham-Book" charset="0"/>
                <a:ea typeface="Gotham-Book" charset="0"/>
                <a:cs typeface="Gotham-Book" charset="0"/>
              </a:rPr>
              <a:t> test papers provide a means to measure the concentration of free available chlorine in solution. Measurements range from 10 - 200ppm.</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4426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67D1-BB42-9147-A247-B5D192763A94}"/>
              </a:ext>
            </a:extLst>
          </p:cNvPr>
          <p:cNvSpPr>
            <a:spLocks noGrp="1"/>
          </p:cNvSpPr>
          <p:nvPr>
            <p:ph type="title"/>
          </p:nvPr>
        </p:nvSpPr>
        <p:spPr/>
        <p:txBody>
          <a:bodyPr/>
          <a:lstStyle/>
          <a:p>
            <a:r>
              <a:rPr lang="en-US" dirty="0">
                <a:solidFill>
                  <a:srgbClr val="0070C0"/>
                </a:solidFill>
                <a:latin typeface="Gotham-Medium" charset="0"/>
              </a:rPr>
              <a:t>What are we hearing from the regulators?</a:t>
            </a:r>
            <a:endParaRPr lang="en-US" dirty="0"/>
          </a:p>
        </p:txBody>
      </p:sp>
      <p:sp>
        <p:nvSpPr>
          <p:cNvPr id="4" name="Footer Placeholder 3">
            <a:extLst>
              <a:ext uri="{FF2B5EF4-FFF2-40B4-BE49-F238E27FC236}">
                <a16:creationId xmlns:a16="http://schemas.microsoft.com/office/drawing/2014/main" id="{DE7D35A4-9BDC-724A-B069-035FBDF15354}"/>
              </a:ext>
            </a:extLst>
          </p:cNvPr>
          <p:cNvSpPr>
            <a:spLocks noGrp="1"/>
          </p:cNvSpPr>
          <p:nvPr>
            <p:ph type="ftr" sz="quarter" idx="11"/>
          </p:nvPr>
        </p:nvSpPr>
        <p:spPr/>
        <p:txBody>
          <a:bodyPr/>
          <a:lstStyle/>
          <a:p>
            <a:r>
              <a:rPr lang="en-US"/>
              <a:t>©2017 MicroEssentialLaboratory</a:t>
            </a:r>
            <a:endParaRPr lang="en-US" dirty="0"/>
          </a:p>
        </p:txBody>
      </p:sp>
      <p:pic>
        <p:nvPicPr>
          <p:cNvPr id="6" name="Content Placeholder 5">
            <a:extLst>
              <a:ext uri="{FF2B5EF4-FFF2-40B4-BE49-F238E27FC236}">
                <a16:creationId xmlns:a16="http://schemas.microsoft.com/office/drawing/2014/main" id="{2CAE2055-05B7-49A9-848D-B3CAC17603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292" y="5066301"/>
            <a:ext cx="10515600" cy="1290049"/>
          </a:xfrm>
          <a:prstGeom prst="rect">
            <a:avLst/>
          </a:prstGeom>
        </p:spPr>
      </p:pic>
      <p:sp>
        <p:nvSpPr>
          <p:cNvPr id="8" name="TextBox 7">
            <a:extLst>
              <a:ext uri="{FF2B5EF4-FFF2-40B4-BE49-F238E27FC236}">
                <a16:creationId xmlns:a16="http://schemas.microsoft.com/office/drawing/2014/main" id="{8771DDF9-5F11-45E0-BEB6-36F9A0A4399C}"/>
              </a:ext>
            </a:extLst>
          </p:cNvPr>
          <p:cNvSpPr txBox="1"/>
          <p:nvPr/>
        </p:nvSpPr>
        <p:spPr>
          <a:xfrm>
            <a:off x="967292" y="1534571"/>
            <a:ext cx="10386508" cy="3788858"/>
          </a:xfrm>
          <a:prstGeom prst="rect">
            <a:avLst/>
          </a:prstGeom>
          <a:noFill/>
        </p:spPr>
        <p:txBody>
          <a:bodyPr wrap="square">
            <a:spAutoFit/>
          </a:bodyPr>
          <a:lstStyle/>
          <a:p>
            <a:pPr marL="457200" indent="-457200">
              <a:lnSpc>
                <a:spcPct val="150000"/>
              </a:lnSpc>
              <a:buFont typeface="+mj-lt"/>
              <a:buAutoNum type="arabicPeriod"/>
            </a:pPr>
            <a:r>
              <a:rPr lang="en-US" sz="1800" dirty="0">
                <a:latin typeface="Gotham-Book" charset="0"/>
                <a:ea typeface="Gotham-Book" charset="0"/>
                <a:cs typeface="Gotham-Book" charset="0"/>
              </a:rPr>
              <a:t>New Chemicals being seen in use;</a:t>
            </a:r>
          </a:p>
          <a:p>
            <a:pPr marL="914400" lvl="1" indent="-457200">
              <a:lnSpc>
                <a:spcPct val="150000"/>
              </a:lnSpc>
              <a:buFont typeface="Arial" panose="020B0604020202020204" pitchFamily="34" charset="0"/>
              <a:buChar char="•"/>
            </a:pPr>
            <a:r>
              <a:rPr lang="en-US" b="0" i="0" dirty="0">
                <a:effectLst/>
                <a:latin typeface="Gotham-Book"/>
              </a:rPr>
              <a:t>Hypochlorous Acid (HOCL)</a:t>
            </a:r>
          </a:p>
          <a:p>
            <a:pPr marL="914400" lvl="1" indent="-457200">
              <a:lnSpc>
                <a:spcPct val="150000"/>
              </a:lnSpc>
              <a:buFont typeface="Arial" panose="020B0604020202020204" pitchFamily="34" charset="0"/>
              <a:buChar char="•"/>
            </a:pPr>
            <a:r>
              <a:rPr lang="en-US" dirty="0">
                <a:latin typeface="Gotham-Book"/>
              </a:rPr>
              <a:t>Hydrogen Peroxide</a:t>
            </a:r>
          </a:p>
          <a:p>
            <a:pPr marL="914400" lvl="1" indent="-457200">
              <a:lnSpc>
                <a:spcPct val="150000"/>
              </a:lnSpc>
              <a:buFont typeface="Arial" panose="020B0604020202020204" pitchFamily="34" charset="0"/>
              <a:buChar char="•"/>
            </a:pPr>
            <a:r>
              <a:rPr lang="en-US" dirty="0">
                <a:latin typeface="Gotham-Book"/>
              </a:rPr>
              <a:t>Peracetic Acid </a:t>
            </a:r>
          </a:p>
          <a:p>
            <a:pPr marL="914400" lvl="1" indent="-457200">
              <a:lnSpc>
                <a:spcPct val="150000"/>
              </a:lnSpc>
              <a:buFont typeface="Arial" panose="020B0604020202020204" pitchFamily="34" charset="0"/>
              <a:buChar char="•"/>
            </a:pPr>
            <a:r>
              <a:rPr lang="en-US" dirty="0">
                <a:latin typeface="Gotham-Book"/>
              </a:rPr>
              <a:t>High Range Quat solutions and sprays (Lysol)</a:t>
            </a:r>
            <a:endParaRPr lang="en-US" dirty="0">
              <a:latin typeface="Gotham-Book" charset="0"/>
              <a:ea typeface="Gotham-Book" charset="0"/>
              <a:cs typeface="Gotham-Book" charset="0"/>
            </a:endParaRPr>
          </a:p>
          <a:p>
            <a:pPr marL="457200" indent="-457200">
              <a:lnSpc>
                <a:spcPct val="150000"/>
              </a:lnSpc>
              <a:buFont typeface="+mj-lt"/>
              <a:buAutoNum type="arabicPeriod"/>
            </a:pPr>
            <a:r>
              <a:rPr lang="en-US" sz="1800" dirty="0">
                <a:latin typeface="Gotham-Book" charset="0"/>
                <a:ea typeface="Gotham-Book" charset="0"/>
                <a:cs typeface="Gotham-Book" charset="0"/>
              </a:rPr>
              <a:t>Disinfecting vs Sanitizing food contact surfaces</a:t>
            </a:r>
          </a:p>
          <a:p>
            <a:pPr marL="914400" lvl="1" indent="-457200">
              <a:lnSpc>
                <a:spcPct val="150000"/>
              </a:lnSpc>
              <a:buFont typeface="Arial" panose="020B0604020202020204" pitchFamily="34" charset="0"/>
              <a:buChar char="•"/>
            </a:pPr>
            <a:r>
              <a:rPr lang="en-US" dirty="0">
                <a:latin typeface="Gotham-Book" charset="0"/>
                <a:ea typeface="Gotham-Book" charset="0"/>
                <a:cs typeface="Gotham-Book" charset="0"/>
              </a:rPr>
              <a:t>Food service establishments think using more chemical is better</a:t>
            </a:r>
          </a:p>
          <a:p>
            <a:pPr marL="914400" lvl="1" indent="-457200">
              <a:lnSpc>
                <a:spcPct val="150000"/>
              </a:lnSpc>
              <a:buFont typeface="Arial" panose="020B0604020202020204" pitchFamily="34" charset="0"/>
              <a:buChar char="•"/>
            </a:pPr>
            <a:r>
              <a:rPr lang="en-US" dirty="0">
                <a:latin typeface="Gotham-Book" charset="0"/>
                <a:ea typeface="Gotham-Book" charset="0"/>
                <a:cs typeface="Gotham-Book" charset="0"/>
              </a:rPr>
              <a:t>Use of RTU products is on the rise, but are these solutions OK to use?</a:t>
            </a:r>
          </a:p>
          <a:p>
            <a:pPr marL="914400" lvl="1" indent="-457200">
              <a:lnSpc>
                <a:spcPct val="150000"/>
              </a:lnSpc>
              <a:buFont typeface="Arial" panose="020B0604020202020204" pitchFamily="34" charset="0"/>
              <a:buChar char="•"/>
            </a:pPr>
            <a:endParaRPr lang="en-US" dirty="0">
              <a:latin typeface="Gotham-Book" charset="0"/>
              <a:ea typeface="Gotham-Book" charset="0"/>
              <a:cs typeface="Gotham-Book" charset="0"/>
            </a:endParaRPr>
          </a:p>
        </p:txBody>
      </p:sp>
    </p:spTree>
    <p:extLst>
      <p:ext uri="{BB962C8B-B14F-4D97-AF65-F5344CB8AC3E}">
        <p14:creationId xmlns:p14="http://schemas.microsoft.com/office/powerpoint/2010/main" val="361308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312" y="272660"/>
            <a:ext cx="7061428" cy="5904204"/>
          </a:xfrm>
          <a:prstGeom prst="rect">
            <a:avLst/>
          </a:prstGeom>
        </p:spPr>
      </p:pic>
      <p:sp>
        <p:nvSpPr>
          <p:cNvPr id="2" name="TextBox 1"/>
          <p:cNvSpPr txBox="1"/>
          <p:nvPr/>
        </p:nvSpPr>
        <p:spPr>
          <a:xfrm>
            <a:off x="2311773" y="6176864"/>
            <a:ext cx="7408506" cy="369332"/>
          </a:xfrm>
          <a:prstGeom prst="rect">
            <a:avLst/>
          </a:prstGeom>
          <a:noFill/>
        </p:spPr>
        <p:txBody>
          <a:bodyPr wrap="square" rtlCol="0">
            <a:spAutoFit/>
          </a:bodyPr>
          <a:lstStyle/>
          <a:p>
            <a:r>
              <a:rPr lang="en-US" dirty="0"/>
              <a:t>Honor Wall of real-life victims of foodborne illness. </a:t>
            </a:r>
            <a:r>
              <a:rPr lang="en-US" dirty="0" err="1"/>
              <a:t>Stopfoodborneillness.org</a:t>
            </a:r>
            <a:endParaRPr lang="en-US" dirty="0"/>
          </a:p>
        </p:txBody>
      </p:sp>
    </p:spTree>
    <p:extLst>
      <p:ext uri="{BB962C8B-B14F-4D97-AF65-F5344CB8AC3E}">
        <p14:creationId xmlns:p14="http://schemas.microsoft.com/office/powerpoint/2010/main" val="6467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grpSp>
        <p:nvGrpSpPr>
          <p:cNvPr id="18" name="Group 17"/>
          <p:cNvGrpSpPr/>
          <p:nvPr/>
        </p:nvGrpSpPr>
        <p:grpSpPr>
          <a:xfrm>
            <a:off x="7083438" y="2710799"/>
            <a:ext cx="5159362" cy="4231988"/>
            <a:chOff x="7066954" y="2864455"/>
            <a:chExt cx="5159362" cy="4231988"/>
          </a:xfrm>
        </p:grpSpPr>
        <p:pic>
          <p:nvPicPr>
            <p:cNvPr id="10" name="Picture 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22" name="Title 1"/>
          <p:cNvSpPr>
            <a:spLocks noGrp="1"/>
          </p:cNvSpPr>
          <p:nvPr>
            <p:ph type="ctrTitle"/>
          </p:nvPr>
        </p:nvSpPr>
        <p:spPr>
          <a:xfrm>
            <a:off x="431799" y="3019"/>
            <a:ext cx="4706257" cy="1355882"/>
          </a:xfrm>
        </p:spPr>
        <p:txBody>
          <a:bodyPr>
            <a:normAutofit/>
          </a:bodyPr>
          <a:lstStyle/>
          <a:p>
            <a:pPr algn="l"/>
            <a:r>
              <a:rPr lang="en-US">
                <a:solidFill>
                  <a:srgbClr val="0070C0"/>
                </a:solidFill>
                <a:latin typeface="Gotham-Book" charset="0"/>
                <a:ea typeface="Gotham-Book" charset="0"/>
                <a:cs typeface="Gotham-Book" charset="0"/>
              </a:rPr>
              <a:t>The Where</a:t>
            </a:r>
            <a:endParaRPr lang="en-US" dirty="0">
              <a:solidFill>
                <a:srgbClr val="0070C0"/>
              </a:solidFill>
              <a:latin typeface="Gotham-Book" charset="0"/>
              <a:ea typeface="Gotham-Book" charset="0"/>
              <a:cs typeface="Gotham-Book" charset="0"/>
            </a:endParaRPr>
          </a:p>
        </p:txBody>
      </p:sp>
      <p:sp>
        <p:nvSpPr>
          <p:cNvPr id="23" name="TextBox 22"/>
          <p:cNvSpPr txBox="1"/>
          <p:nvPr/>
        </p:nvSpPr>
        <p:spPr>
          <a:xfrm>
            <a:off x="609600" y="1574800"/>
            <a:ext cx="9621520" cy="1384995"/>
          </a:xfrm>
          <a:prstGeom prst="rect">
            <a:avLst/>
          </a:prstGeom>
          <a:noFill/>
        </p:spPr>
        <p:txBody>
          <a:bodyPr wrap="square" rtlCol="0">
            <a:spAutoFit/>
          </a:bodyPr>
          <a:lstStyle/>
          <a:p>
            <a:pPr marL="457200" indent="-457200">
              <a:lnSpc>
                <a:spcPct val="150000"/>
              </a:lnSpc>
              <a:buFont typeface="+mj-lt"/>
              <a:buAutoNum type="arabicPeriod"/>
            </a:pPr>
            <a:r>
              <a:rPr lang="en-US" sz="2800" dirty="0">
                <a:latin typeface="Gotham-Book" charset="0"/>
                <a:ea typeface="Gotham-Book" charset="0"/>
                <a:cs typeface="Gotham-Book" charset="0"/>
              </a:rPr>
              <a:t>Where is sanitization needed?</a:t>
            </a:r>
          </a:p>
          <a:p>
            <a:pPr marL="457200" indent="-457200">
              <a:lnSpc>
                <a:spcPct val="150000"/>
              </a:lnSpc>
              <a:buFont typeface="+mj-lt"/>
              <a:buAutoNum type="arabicPeriod"/>
            </a:pPr>
            <a:r>
              <a:rPr lang="en-US" sz="2800" dirty="0">
                <a:latin typeface="Gotham-Book" charset="0"/>
                <a:ea typeface="Gotham-Book" charset="0"/>
                <a:cs typeface="Gotham-Book" charset="0"/>
              </a:rPr>
              <a:t>Where are sanitizer solutions located?</a:t>
            </a:r>
          </a:p>
        </p:txBody>
      </p:sp>
    </p:spTree>
    <p:extLst>
      <p:ext uri="{BB962C8B-B14F-4D97-AF65-F5344CB8AC3E}">
        <p14:creationId xmlns:p14="http://schemas.microsoft.com/office/powerpoint/2010/main" val="202695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grpSp>
        <p:nvGrpSpPr>
          <p:cNvPr id="19" name="Group 18"/>
          <p:cNvGrpSpPr/>
          <p:nvPr/>
        </p:nvGrpSpPr>
        <p:grpSpPr>
          <a:xfrm>
            <a:off x="-243840" y="-227012"/>
            <a:ext cx="2773680" cy="2801462"/>
            <a:chOff x="-243840" y="-227012"/>
            <a:chExt cx="2773680" cy="2801462"/>
          </a:xfrm>
        </p:grpSpPr>
        <p:pic>
          <p:nvPicPr>
            <p:cNvPr id="7" name="Picture 6"/>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160" y="-227012"/>
              <a:ext cx="2011680" cy="201168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 y="562770"/>
              <a:ext cx="2011680" cy="2011680"/>
            </a:xfrm>
            <a:prstGeom prst="rect">
              <a:avLst/>
            </a:prstGeom>
            <a:ln>
              <a:noFill/>
            </a:ln>
            <a:effectLst>
              <a:outerShdw blurRad="292100" dist="139700" dir="2700000" algn="tl" rotWithShape="0">
                <a:srgbClr val="333333">
                  <a:alpha val="65000"/>
                </a:srgbClr>
              </a:outerShdw>
            </a:effectLst>
          </p:spPr>
        </p:pic>
      </p:grpSp>
      <p:grpSp>
        <p:nvGrpSpPr>
          <p:cNvPr id="18" name="Group 17"/>
          <p:cNvGrpSpPr/>
          <p:nvPr/>
        </p:nvGrpSpPr>
        <p:grpSpPr>
          <a:xfrm>
            <a:off x="7083438" y="2710799"/>
            <a:ext cx="5159362" cy="4231988"/>
            <a:chOff x="7066954" y="2864455"/>
            <a:chExt cx="5159362" cy="4231988"/>
          </a:xfrm>
        </p:grpSpPr>
        <p:pic>
          <p:nvPicPr>
            <p:cNvPr id="10" name="Picture 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20" name="Title 1"/>
          <p:cNvSpPr txBox="1">
            <a:spLocks/>
          </p:cNvSpPr>
          <p:nvPr/>
        </p:nvSpPr>
        <p:spPr>
          <a:xfrm>
            <a:off x="1978612" y="-227012"/>
            <a:ext cx="5704840" cy="2108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dirty="0">
                <a:solidFill>
                  <a:srgbClr val="0070C0"/>
                </a:solidFill>
                <a:latin typeface="Gotham-Medium" charset="0"/>
                <a:ea typeface="Gotham-Medium" charset="0"/>
                <a:cs typeface="Gotham-Medium" charset="0"/>
              </a:rPr>
              <a:t>The When to Test</a:t>
            </a:r>
          </a:p>
        </p:txBody>
      </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2" name="TextBox 1">
            <a:extLst>
              <a:ext uri="{FF2B5EF4-FFF2-40B4-BE49-F238E27FC236}">
                <a16:creationId xmlns:a16="http://schemas.microsoft.com/office/drawing/2014/main" id="{9CBBBE40-4F17-4380-A5A7-32F87D29BEDA}"/>
              </a:ext>
            </a:extLst>
          </p:cNvPr>
          <p:cNvSpPr txBox="1"/>
          <p:nvPr/>
        </p:nvSpPr>
        <p:spPr>
          <a:xfrm>
            <a:off x="439991" y="2505066"/>
            <a:ext cx="7100077" cy="3385542"/>
          </a:xfrm>
          <a:prstGeom prst="rect">
            <a:avLst/>
          </a:prstGeom>
          <a:noFill/>
        </p:spPr>
        <p:txBody>
          <a:bodyPr wrap="square" rtlCol="0">
            <a:spAutoFit/>
          </a:bodyPr>
          <a:lstStyle/>
          <a:p>
            <a:pPr marL="342900" indent="-342900">
              <a:buAutoNum type="arabicPeriod"/>
            </a:pPr>
            <a:r>
              <a:rPr lang="en-US" sz="2800" dirty="0"/>
              <a:t>Buckets= Every 2 to 4 hours or more as needed to keep the water clean and the sanitizer effective in use.</a:t>
            </a:r>
          </a:p>
          <a:p>
            <a:pPr marL="342900" indent="-342900">
              <a:buAutoNum type="arabicPeriod"/>
            </a:pPr>
            <a:r>
              <a:rPr lang="en-US" sz="2800" dirty="0"/>
              <a:t>Spray Bottles-1 time/day at minimum</a:t>
            </a:r>
          </a:p>
          <a:p>
            <a:pPr marL="342900" indent="-342900">
              <a:buAutoNum type="arabicPeriod"/>
            </a:pPr>
            <a:r>
              <a:rPr lang="en-US" sz="2800" dirty="0" err="1"/>
              <a:t>Dishmachines</a:t>
            </a:r>
            <a:r>
              <a:rPr lang="en-US" sz="2800" dirty="0"/>
              <a:t>- 1 time/day at minimum</a:t>
            </a:r>
          </a:p>
          <a:p>
            <a:pPr marL="342900" indent="-342900">
              <a:buAutoNum type="arabicPeriod"/>
            </a:pPr>
            <a:r>
              <a:rPr lang="en-US" sz="2800" dirty="0"/>
              <a:t>Pre-soaked disposable sanitizer wipes- the bucket should be tested each shift</a:t>
            </a:r>
          </a:p>
          <a:p>
            <a:pPr marL="342900" indent="-342900">
              <a:buAutoNum type="arabicPeriod"/>
            </a:pPr>
            <a:endParaRPr lang="en-US" dirty="0"/>
          </a:p>
        </p:txBody>
      </p:sp>
    </p:spTree>
    <p:extLst>
      <p:ext uri="{BB962C8B-B14F-4D97-AF65-F5344CB8AC3E}">
        <p14:creationId xmlns:p14="http://schemas.microsoft.com/office/powerpoint/2010/main" val="204316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When</a:t>
            </a:r>
          </a:p>
        </p:txBody>
      </p:sp>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867" y="397933"/>
            <a:ext cx="9308096" cy="5235804"/>
          </a:xfrm>
          <a:prstGeom prst="rect">
            <a:avLst/>
          </a:prstGeom>
        </p:spPr>
      </p:pic>
    </p:spTree>
    <p:extLst>
      <p:ext uri="{BB962C8B-B14F-4D97-AF65-F5344CB8AC3E}">
        <p14:creationId xmlns:p14="http://schemas.microsoft.com/office/powerpoint/2010/main" val="5076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181" y="360180"/>
            <a:ext cx="7012709" cy="5273557"/>
          </a:xfrm>
          <a:prstGeom prst="rect">
            <a:avLst/>
          </a:prstGeom>
        </p:spPr>
      </p:pic>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97946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79417"/>
            <a:ext cx="8031480" cy="5354320"/>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26466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314" y="294283"/>
            <a:ext cx="8201851" cy="6062066"/>
          </a:xfrm>
          <a:prstGeom prst="rect">
            <a:avLst/>
          </a:prstGeom>
        </p:spPr>
      </p:pic>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spTree>
    <p:extLst>
      <p:ext uri="{BB962C8B-B14F-4D97-AF65-F5344CB8AC3E}">
        <p14:creationId xmlns:p14="http://schemas.microsoft.com/office/powerpoint/2010/main" val="180806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79417"/>
            <a:ext cx="8031480" cy="5354320"/>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84743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pic>
        <p:nvPicPr>
          <p:cNvPr id="5" name="Picture 4"/>
          <p:cNvPicPr>
            <a:picLocks noChangeAspect="1"/>
          </p:cNvPicPr>
          <p:nvPr/>
        </p:nvPicPr>
        <p:blipFill>
          <a:blip r:embed="rId3"/>
          <a:stretch>
            <a:fillRect/>
          </a:stretch>
        </p:blipFill>
        <p:spPr>
          <a:xfrm>
            <a:off x="2095500" y="279417"/>
            <a:ext cx="8031480" cy="5354320"/>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49416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5704840" cy="1016446"/>
          </a:xfrm>
        </p:spPr>
        <p:txBody>
          <a:bodyPr/>
          <a:lstStyle/>
          <a:p>
            <a:pPr algn="l"/>
            <a:r>
              <a:rPr lang="en-US" dirty="0">
                <a:solidFill>
                  <a:srgbClr val="0070C0"/>
                </a:solidFill>
                <a:latin typeface="Gotham-Medium" charset="0"/>
                <a:ea typeface="Gotham-Medium" charset="0"/>
                <a:cs typeface="Gotham-Medium" charset="0"/>
              </a:rPr>
              <a:t>The How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79417"/>
            <a:ext cx="8031480" cy="5354320"/>
          </a:xfrm>
          <a:prstGeom prst="rect">
            <a:avLst/>
          </a:prstGeom>
        </p:spPr>
      </p:pic>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37012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dirty="0">
                <a:solidFill>
                  <a:srgbClr val="0070C0"/>
                </a:solidFill>
                <a:latin typeface="Gotham-Book" charset="0"/>
                <a:ea typeface="Gotham-Book" charset="0"/>
                <a:cs typeface="Gotham-Book" charset="0"/>
              </a:rPr>
              <a:t>The How</a:t>
            </a:r>
          </a:p>
        </p:txBody>
      </p:sp>
      <p:sp>
        <p:nvSpPr>
          <p:cNvPr id="3" name="TextBox 2"/>
          <p:cNvSpPr txBox="1"/>
          <p:nvPr/>
        </p:nvSpPr>
        <p:spPr>
          <a:xfrm>
            <a:off x="4038600" y="722237"/>
            <a:ext cx="6899031" cy="4765279"/>
          </a:xfrm>
          <a:prstGeom prst="rect">
            <a:avLst/>
          </a:prstGeom>
          <a:noFill/>
        </p:spPr>
        <p:txBody>
          <a:bodyPr wrap="square" rtlCol="0">
            <a:spAutoFit/>
          </a:bodyPr>
          <a:lstStyle/>
          <a:p>
            <a:r>
              <a:rPr lang="en-US" sz="2800" dirty="0">
                <a:latin typeface="Gotham-Medium" charset="0"/>
                <a:ea typeface="Gotham-Medium" charset="0"/>
                <a:cs typeface="Gotham-Medium" charset="0"/>
              </a:rPr>
              <a:t>Follow instructions on kit:</a:t>
            </a:r>
            <a:br>
              <a:rPr lang="en-US" sz="2800" dirty="0">
                <a:latin typeface="Gotham-Medium" charset="0"/>
                <a:ea typeface="Gotham-Medium" charset="0"/>
                <a:cs typeface="Gotham-Medium" charset="0"/>
              </a:rPr>
            </a:br>
            <a:endParaRPr lang="en-US" sz="2800" dirty="0">
              <a:latin typeface="Gotham-Medium" charset="0"/>
              <a:ea typeface="Gotham-Medium" charset="0"/>
              <a:cs typeface="Gotham-Medium" charset="0"/>
            </a:endParaRPr>
          </a:p>
          <a:p>
            <a:pPr marL="1371600" lvl="2" indent="-457200">
              <a:lnSpc>
                <a:spcPct val="150000"/>
              </a:lnSpc>
              <a:buFont typeface="+mj-lt"/>
              <a:buAutoNum type="arabicPeriod"/>
            </a:pPr>
            <a:r>
              <a:rPr lang="en-US" sz="2800" dirty="0">
                <a:latin typeface="Gotham-Book" charset="0"/>
                <a:ea typeface="Gotham-Book" charset="0"/>
                <a:cs typeface="Gotham-Book" charset="0"/>
              </a:rPr>
              <a:t>Water temperature for TESTING</a:t>
            </a:r>
          </a:p>
          <a:p>
            <a:pPr marL="1371600" lvl="2" indent="-457200">
              <a:lnSpc>
                <a:spcPct val="150000"/>
              </a:lnSpc>
              <a:buFont typeface="+mj-lt"/>
              <a:buAutoNum type="arabicPeriod"/>
            </a:pPr>
            <a:r>
              <a:rPr lang="en-US" sz="2800" dirty="0">
                <a:latin typeface="Gotham-Book" charset="0"/>
                <a:ea typeface="Gotham-Book" charset="0"/>
                <a:cs typeface="Gotham-Book" charset="0"/>
              </a:rPr>
              <a:t>Foam and swishing</a:t>
            </a:r>
          </a:p>
          <a:p>
            <a:pPr marL="1371600" lvl="2" indent="-457200">
              <a:lnSpc>
                <a:spcPct val="150000"/>
              </a:lnSpc>
              <a:buFont typeface="+mj-lt"/>
              <a:buAutoNum type="arabicPeriod"/>
            </a:pPr>
            <a:r>
              <a:rPr lang="en-US" sz="2800" dirty="0">
                <a:latin typeface="Gotham-Book" charset="0"/>
                <a:ea typeface="Gotham-Book" charset="0"/>
                <a:cs typeface="Gotham-Book" charset="0"/>
              </a:rPr>
              <a:t>Time</a:t>
            </a:r>
          </a:p>
          <a:p>
            <a:pPr marL="1371600" lvl="2" indent="-457200">
              <a:lnSpc>
                <a:spcPct val="150000"/>
              </a:lnSpc>
              <a:buFont typeface="+mj-lt"/>
              <a:buAutoNum type="arabicPeriod"/>
            </a:pPr>
            <a:r>
              <a:rPr lang="en-US" sz="2800" dirty="0">
                <a:latin typeface="Gotham-Book" charset="0"/>
                <a:ea typeface="Gotham-Book" charset="0"/>
                <a:cs typeface="Gotham-Book" charset="0"/>
              </a:rPr>
              <a:t>Blotting </a:t>
            </a:r>
          </a:p>
          <a:p>
            <a:pPr marL="1371600" lvl="2" indent="-457200">
              <a:lnSpc>
                <a:spcPct val="150000"/>
              </a:lnSpc>
              <a:buFont typeface="+mj-lt"/>
              <a:buAutoNum type="arabicPeriod"/>
            </a:pPr>
            <a:r>
              <a:rPr lang="en-US" sz="2800" dirty="0">
                <a:latin typeface="Gotham-Book" charset="0"/>
                <a:ea typeface="Gotham-Book" charset="0"/>
                <a:cs typeface="Gotham-Book" charset="0"/>
              </a:rPr>
              <a:t>Color chart</a:t>
            </a:r>
          </a:p>
          <a:p>
            <a:pPr marL="1371600" lvl="2" indent="-457200">
              <a:lnSpc>
                <a:spcPct val="150000"/>
              </a:lnSpc>
              <a:buFont typeface="+mj-lt"/>
              <a:buAutoNum type="arabicPeriod"/>
            </a:pPr>
            <a:r>
              <a:rPr lang="en-US" sz="2800" dirty="0">
                <a:latin typeface="Gotham-Book" charset="0"/>
                <a:ea typeface="Gotham-Book" charset="0"/>
                <a:cs typeface="Gotham-Book" charset="0"/>
              </a:rPr>
              <a:t>Reading the results</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8548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800" y="3019"/>
            <a:ext cx="3784600" cy="1355882"/>
          </a:xfrm>
        </p:spPr>
        <p:txBody>
          <a:bodyPr/>
          <a:lstStyle/>
          <a:p>
            <a:pPr algn="l"/>
            <a:r>
              <a:rPr lang="en-US" dirty="0">
                <a:solidFill>
                  <a:srgbClr val="0070C0"/>
                </a:solidFill>
                <a:latin typeface="Gotham-Book" charset="0"/>
                <a:ea typeface="Gotham-Book" charset="0"/>
                <a:cs typeface="Gotham-Book" charset="0"/>
              </a:rPr>
              <a:t>Welcome</a:t>
            </a:r>
          </a:p>
        </p:txBody>
      </p:sp>
      <p:sp>
        <p:nvSpPr>
          <p:cNvPr id="3" name="TextBox 2"/>
          <p:cNvSpPr txBox="1"/>
          <p:nvPr/>
        </p:nvSpPr>
        <p:spPr>
          <a:xfrm>
            <a:off x="1669473" y="1259080"/>
            <a:ext cx="11074400" cy="4097725"/>
          </a:xfrm>
          <a:prstGeom prst="rect">
            <a:avLst/>
          </a:prstGeom>
          <a:noFill/>
        </p:spPr>
        <p:txBody>
          <a:bodyPr wrap="square" rtlCol="0">
            <a:spAutoFit/>
          </a:bodyPr>
          <a:lstStyle/>
          <a:p>
            <a:r>
              <a:rPr lang="en-US" sz="2400" dirty="0">
                <a:latin typeface="Gotham-Medium" charset="0"/>
                <a:ea typeface="Gotham-Medium" charset="0"/>
                <a:cs typeface="Gotham-Medium" charset="0"/>
              </a:rPr>
              <a:t>TRAINING OUTLINE</a:t>
            </a:r>
          </a:p>
          <a:p>
            <a:endParaRPr lang="en-US" sz="2400" dirty="0">
              <a:latin typeface="Gotham-Book" charset="0"/>
              <a:ea typeface="Gotham-Book" charset="0"/>
              <a:cs typeface="Gotham-Book" charset="0"/>
            </a:endParaRPr>
          </a:p>
          <a:p>
            <a:pPr marL="1371600" lvl="2" indent="-457200">
              <a:lnSpc>
                <a:spcPct val="150000"/>
              </a:lnSpc>
              <a:buFont typeface="+mj-lt"/>
              <a:buAutoNum type="arabicPeriod"/>
            </a:pPr>
            <a:r>
              <a:rPr lang="en-US" sz="2400" dirty="0">
                <a:latin typeface="Gotham-Book" charset="0"/>
                <a:ea typeface="Gotham-Book" charset="0"/>
                <a:cs typeface="Gotham-Book" charset="0"/>
              </a:rPr>
              <a:t>The Who</a:t>
            </a:r>
          </a:p>
          <a:p>
            <a:pPr marL="1371600" lvl="2" indent="-457200">
              <a:lnSpc>
                <a:spcPct val="150000"/>
              </a:lnSpc>
              <a:buFont typeface="+mj-lt"/>
              <a:buAutoNum type="arabicPeriod"/>
            </a:pPr>
            <a:r>
              <a:rPr lang="en-US" sz="2400" dirty="0">
                <a:latin typeface="Gotham-Book" charset="0"/>
                <a:ea typeface="Gotham-Book" charset="0"/>
                <a:cs typeface="Gotham-Book" charset="0"/>
              </a:rPr>
              <a:t>The Why</a:t>
            </a:r>
          </a:p>
          <a:p>
            <a:pPr marL="1371600" lvl="2" indent="-457200">
              <a:lnSpc>
                <a:spcPct val="150000"/>
              </a:lnSpc>
              <a:buFont typeface="+mj-lt"/>
              <a:buAutoNum type="arabicPeriod"/>
            </a:pPr>
            <a:r>
              <a:rPr lang="en-US" sz="2400" dirty="0">
                <a:latin typeface="Gotham-Book" charset="0"/>
                <a:ea typeface="Gotham-Book" charset="0"/>
                <a:cs typeface="Gotham-Book" charset="0"/>
              </a:rPr>
              <a:t>The What</a:t>
            </a:r>
          </a:p>
          <a:p>
            <a:pPr marL="1371600" lvl="2" indent="-457200">
              <a:lnSpc>
                <a:spcPct val="150000"/>
              </a:lnSpc>
              <a:buFont typeface="+mj-lt"/>
              <a:buAutoNum type="arabicPeriod"/>
            </a:pPr>
            <a:r>
              <a:rPr lang="en-US" sz="2400" dirty="0">
                <a:latin typeface="Gotham-Book" charset="0"/>
                <a:ea typeface="Gotham-Book" charset="0"/>
                <a:cs typeface="Gotham-Book" charset="0"/>
              </a:rPr>
              <a:t>The Where</a:t>
            </a:r>
          </a:p>
          <a:p>
            <a:pPr marL="1371600" lvl="2" indent="-457200">
              <a:lnSpc>
                <a:spcPct val="150000"/>
              </a:lnSpc>
              <a:buFont typeface="+mj-lt"/>
              <a:buAutoNum type="arabicPeriod"/>
            </a:pPr>
            <a:r>
              <a:rPr lang="en-US" sz="2400" dirty="0">
                <a:latin typeface="Gotham-Book" charset="0"/>
                <a:ea typeface="Gotham-Book" charset="0"/>
                <a:cs typeface="Gotham-Book" charset="0"/>
              </a:rPr>
              <a:t>The When</a:t>
            </a:r>
          </a:p>
          <a:p>
            <a:pPr marL="1371600" lvl="2" indent="-457200">
              <a:lnSpc>
                <a:spcPct val="150000"/>
              </a:lnSpc>
              <a:buFont typeface="+mj-lt"/>
              <a:buAutoNum type="arabicPeriod"/>
            </a:pPr>
            <a:r>
              <a:rPr lang="en-US" sz="2400" dirty="0">
                <a:latin typeface="Gotham-Book" charset="0"/>
                <a:ea typeface="Gotham-Book" charset="0"/>
                <a:cs typeface="Gotham-Book" charset="0"/>
              </a:rPr>
              <a:t>The How</a:t>
            </a: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5" name="Picture 4">
            <a:extLst>
              <a:ext uri="{FF2B5EF4-FFF2-40B4-BE49-F238E27FC236}">
                <a16:creationId xmlns:a16="http://schemas.microsoft.com/office/drawing/2014/main" id="{1668B4A1-0E9F-4DC6-B8B1-2F20DE1C1585}"/>
              </a:ext>
            </a:extLst>
          </p:cNvPr>
          <p:cNvPicPr>
            <a:picLocks noChangeAspect="1"/>
          </p:cNvPicPr>
          <p:nvPr/>
        </p:nvPicPr>
        <p:blipFill>
          <a:blip r:embed="rId4"/>
          <a:stretch>
            <a:fillRect/>
          </a:stretch>
        </p:blipFill>
        <p:spPr>
          <a:xfrm>
            <a:off x="6489396" y="1728427"/>
            <a:ext cx="4496104" cy="3381852"/>
          </a:xfrm>
          <a:prstGeom prst="rect">
            <a:avLst/>
          </a:prstGeom>
        </p:spPr>
      </p:pic>
    </p:spTree>
    <p:extLst>
      <p:ext uri="{BB962C8B-B14F-4D97-AF65-F5344CB8AC3E}">
        <p14:creationId xmlns:p14="http://schemas.microsoft.com/office/powerpoint/2010/main" val="51816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a:t>
            </a:r>
            <a:r>
              <a:rPr lang="en-US" dirty="0" err="1">
                <a:solidFill>
                  <a:srgbClr val="0070C0"/>
                </a:solidFill>
                <a:latin typeface="Gotham-Medium" charset="0"/>
                <a:ea typeface="Gotham-Medium" charset="0"/>
                <a:cs typeface="Gotham-Medium" charset="0"/>
              </a:rPr>
              <a:t>Quats</a:t>
            </a:r>
            <a:endParaRPr lang="en-US" dirty="0">
              <a:solidFill>
                <a:srgbClr val="0070C0"/>
              </a:solidFill>
              <a:latin typeface="Gotham-Medium" charset="0"/>
              <a:ea typeface="Gotham-Medium" charset="0"/>
              <a:cs typeface="Gotham-Medium" charset="0"/>
            </a:endParaRPr>
          </a:p>
        </p:txBody>
      </p:sp>
      <p:pic>
        <p:nvPicPr>
          <p:cNvPr id="4" name="Picture 3"/>
          <p:cNvPicPr>
            <a:picLocks noChangeAspect="1"/>
          </p:cNvPicPr>
          <p:nvPr/>
        </p:nvPicPr>
        <p:blipFill>
          <a:blip r:embed="rId3"/>
          <a:stretch>
            <a:fillRect/>
          </a:stretch>
        </p:blipFill>
        <p:spPr>
          <a:xfrm>
            <a:off x="2095500" y="279417"/>
            <a:ext cx="8031480" cy="53543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452" y="409473"/>
            <a:ext cx="2256618" cy="3061092"/>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35817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80260" y="158892"/>
            <a:ext cx="8031480" cy="5354320"/>
          </a:xfrm>
          <a:prstGeom prst="rect">
            <a:avLst/>
          </a:prstGeom>
        </p:spPr>
      </p:pic>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849" y="556073"/>
            <a:ext cx="3251024" cy="3251024"/>
          </a:xfrm>
          <a:prstGeom prst="rect">
            <a:avLst/>
          </a:prstGeom>
          <a:ln>
            <a:noFill/>
          </a:ln>
          <a:effectLst>
            <a:glow>
              <a:schemeClr val="bg1"/>
            </a:glow>
            <a:outerShdw blurRad="292100" dist="139700" dir="2700000" algn="tl" rotWithShape="0">
              <a:srgbClr val="333333">
                <a:alpha val="65000"/>
              </a:srgbClr>
            </a:outerShdw>
            <a:reflection endPos="0" dir="5400000" sy="-100000" algn="bl" rotWithShape="0"/>
            <a:softEdge rad="0"/>
          </a:effectLst>
        </p:spPr>
      </p:pic>
      <p:sp>
        <p:nvSpPr>
          <p:cNvPr id="7" name="Title 1"/>
          <p:cNvSpPr txBox="1">
            <a:spLocks/>
          </p:cNvSpPr>
          <p:nvPr/>
        </p:nvSpPr>
        <p:spPr>
          <a:xfrm>
            <a:off x="191376" y="5633737"/>
            <a:ext cx="9831694" cy="9194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0070C0"/>
                </a:solidFill>
                <a:latin typeface="Gotham-Medium" charset="0"/>
                <a:ea typeface="Gotham-Medium" charset="0"/>
                <a:cs typeface="Gotham-Medium" charset="0"/>
              </a:rPr>
              <a:t>The How - Quats</a:t>
            </a:r>
          </a:p>
        </p:txBody>
      </p:sp>
      <p:sp>
        <p:nvSpPr>
          <p:cNvPr id="2" name="TextBox 1">
            <a:extLst>
              <a:ext uri="{FF2B5EF4-FFF2-40B4-BE49-F238E27FC236}">
                <a16:creationId xmlns:a16="http://schemas.microsoft.com/office/drawing/2014/main" id="{B96840BE-38A2-481A-BC02-B7D0A73C04D9}"/>
              </a:ext>
            </a:extLst>
          </p:cNvPr>
          <p:cNvSpPr txBox="1"/>
          <p:nvPr/>
        </p:nvSpPr>
        <p:spPr>
          <a:xfrm>
            <a:off x="3733800" y="4379217"/>
            <a:ext cx="5905500" cy="1077218"/>
          </a:xfrm>
          <a:prstGeom prst="rect">
            <a:avLst/>
          </a:prstGeom>
          <a:noFill/>
        </p:spPr>
        <p:txBody>
          <a:bodyPr wrap="square" rtlCol="0">
            <a:spAutoFit/>
          </a:bodyPr>
          <a:lstStyle/>
          <a:p>
            <a:r>
              <a:rPr lang="en-US" sz="3200" b="1" dirty="0">
                <a:solidFill>
                  <a:srgbClr val="FF0000"/>
                </a:solidFill>
              </a:rPr>
              <a:t>No testing bubbles!</a:t>
            </a:r>
          </a:p>
          <a:p>
            <a:r>
              <a:rPr lang="en-US" sz="3200" b="1" dirty="0">
                <a:solidFill>
                  <a:srgbClr val="FF0000"/>
                </a:solidFill>
              </a:rPr>
              <a:t>No swishing the strip around!</a:t>
            </a:r>
          </a:p>
        </p:txBody>
      </p:sp>
    </p:spTree>
    <p:extLst>
      <p:ext uri="{BB962C8B-B14F-4D97-AF65-F5344CB8AC3E}">
        <p14:creationId xmlns:p14="http://schemas.microsoft.com/office/powerpoint/2010/main" val="37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5500" y="279417"/>
            <a:ext cx="8031480" cy="5354320"/>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6"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a:t>
            </a:r>
            <a:r>
              <a:rPr lang="en-US" dirty="0" err="1">
                <a:solidFill>
                  <a:srgbClr val="0070C0"/>
                </a:solidFill>
                <a:latin typeface="Gotham-Medium" charset="0"/>
                <a:ea typeface="Gotham-Medium" charset="0"/>
                <a:cs typeface="Gotham-Medium" charset="0"/>
              </a:rPr>
              <a:t>Quats</a:t>
            </a:r>
            <a:endParaRPr lang="en-US" dirty="0">
              <a:solidFill>
                <a:srgbClr val="0070C0"/>
              </a:solidFill>
              <a:latin typeface="Gotham-Medium" charset="0"/>
              <a:ea typeface="Gotham-Medium" charset="0"/>
              <a:cs typeface="Gotham-Medium"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540" y="213377"/>
            <a:ext cx="2743200" cy="2743200"/>
          </a:xfrm>
          <a:prstGeom prst="rect">
            <a:avLst/>
          </a:prstGeom>
        </p:spPr>
      </p:pic>
    </p:spTree>
    <p:extLst>
      <p:ext uri="{BB962C8B-B14F-4D97-AF65-F5344CB8AC3E}">
        <p14:creationId xmlns:p14="http://schemas.microsoft.com/office/powerpoint/2010/main" val="821020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279417"/>
            <a:ext cx="8031480" cy="5354320"/>
          </a:xfrm>
          <a:prstGeom prst="rect">
            <a:avLst/>
          </a:prstGeom>
        </p:spPr>
      </p:pic>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6"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a:t>
            </a:r>
            <a:r>
              <a:rPr lang="en-US" dirty="0" err="1">
                <a:solidFill>
                  <a:srgbClr val="0070C0"/>
                </a:solidFill>
                <a:latin typeface="Gotham-Medium" charset="0"/>
                <a:ea typeface="Gotham-Medium" charset="0"/>
                <a:cs typeface="Gotham-Medium" charset="0"/>
              </a:rPr>
              <a:t>Quats</a:t>
            </a:r>
            <a:endParaRPr lang="en-US" dirty="0">
              <a:solidFill>
                <a:srgbClr val="0070C0"/>
              </a:solidFill>
              <a:latin typeface="Gotham-Medium" charset="0"/>
              <a:ea typeface="Gotham-Medium" charset="0"/>
              <a:cs typeface="Gotham-Medium" charset="0"/>
            </a:endParaRPr>
          </a:p>
        </p:txBody>
      </p:sp>
    </p:spTree>
    <p:extLst>
      <p:ext uri="{BB962C8B-B14F-4D97-AF65-F5344CB8AC3E}">
        <p14:creationId xmlns:p14="http://schemas.microsoft.com/office/powerpoint/2010/main" val="152187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259" y="279416"/>
            <a:ext cx="8031481" cy="5354321"/>
          </a:xfrm>
          <a:prstGeom prst="rect">
            <a:avLst/>
          </a:prstGeom>
        </p:spPr>
      </p:pic>
      <p:sp>
        <p:nvSpPr>
          <p:cNvPr id="2"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Chlorine</a:t>
            </a:r>
          </a:p>
        </p:txBody>
      </p:sp>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452" y="409473"/>
            <a:ext cx="2256618" cy="3061092"/>
          </a:xfrm>
          <a:prstGeom prst="rect">
            <a:avLst/>
          </a:prstGeom>
        </p:spPr>
      </p:pic>
    </p:spTree>
    <p:extLst>
      <p:ext uri="{BB962C8B-B14F-4D97-AF65-F5344CB8AC3E}">
        <p14:creationId xmlns:p14="http://schemas.microsoft.com/office/powerpoint/2010/main" val="194551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260" y="279417"/>
            <a:ext cx="8031480" cy="5354320"/>
          </a:xfrm>
          <a:prstGeom prst="rect">
            <a:avLst/>
          </a:prstGeom>
        </p:spPr>
      </p:pic>
      <p:sp>
        <p:nvSpPr>
          <p:cNvPr id="2"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Chlorine</a:t>
            </a:r>
          </a:p>
        </p:txBody>
      </p:sp>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5" name="TextBox 4">
            <a:extLst>
              <a:ext uri="{FF2B5EF4-FFF2-40B4-BE49-F238E27FC236}">
                <a16:creationId xmlns:a16="http://schemas.microsoft.com/office/drawing/2014/main" id="{66EB6FEE-7D7C-4890-A4DA-988CF7D0F340}"/>
              </a:ext>
            </a:extLst>
          </p:cNvPr>
          <p:cNvSpPr txBox="1"/>
          <p:nvPr/>
        </p:nvSpPr>
        <p:spPr>
          <a:xfrm>
            <a:off x="9086850" y="854931"/>
            <a:ext cx="548640" cy="369332"/>
          </a:xfrm>
          <a:prstGeom prst="rect">
            <a:avLst/>
          </a:prstGeom>
          <a:noFill/>
        </p:spPr>
        <p:txBody>
          <a:bodyPr wrap="square" rtlCol="0">
            <a:spAutoFit/>
          </a:bodyPr>
          <a:lstStyle/>
          <a:p>
            <a:r>
              <a:rPr lang="en-US" b="1" dirty="0">
                <a:solidFill>
                  <a:srgbClr val="FF0000"/>
                </a:solidFill>
              </a:rPr>
              <a:t>pH</a:t>
            </a:r>
          </a:p>
        </p:txBody>
      </p:sp>
    </p:spTree>
    <p:extLst>
      <p:ext uri="{BB962C8B-B14F-4D97-AF65-F5344CB8AC3E}">
        <p14:creationId xmlns:p14="http://schemas.microsoft.com/office/powerpoint/2010/main" val="194022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95500" y="279417"/>
            <a:ext cx="8031480" cy="5354320"/>
          </a:xfrm>
          <a:prstGeom prst="rect">
            <a:avLst/>
          </a:prstGeom>
        </p:spPr>
      </p:pic>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6"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Chlorine</a:t>
            </a:r>
          </a:p>
        </p:txBody>
      </p:sp>
    </p:spTree>
    <p:extLst>
      <p:ext uri="{BB962C8B-B14F-4D97-AF65-F5344CB8AC3E}">
        <p14:creationId xmlns:p14="http://schemas.microsoft.com/office/powerpoint/2010/main" val="84432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95500" y="279417"/>
            <a:ext cx="8031480" cy="5354320"/>
          </a:xfrm>
          <a:prstGeom prst="rect">
            <a:avLst/>
          </a:prstGeom>
        </p:spPr>
      </p:pic>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
        <p:nvSpPr>
          <p:cNvPr id="6"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 - Chlorine</a:t>
            </a:r>
          </a:p>
        </p:txBody>
      </p:sp>
    </p:spTree>
    <p:extLst>
      <p:ext uri="{BB962C8B-B14F-4D97-AF65-F5344CB8AC3E}">
        <p14:creationId xmlns:p14="http://schemas.microsoft.com/office/powerpoint/2010/main" val="17251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a:t>
            </a:r>
            <a:r>
              <a:rPr lang="en-US" dirty="0" err="1"/>
              <a:t>MicroEssentialLaboratory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073" y="627587"/>
            <a:ext cx="7419420" cy="4934857"/>
          </a:xfrm>
          <a:prstGeom prst="rect">
            <a:avLst/>
          </a:prstGeom>
        </p:spPr>
      </p:pic>
      <p:sp>
        <p:nvSpPr>
          <p:cNvPr id="9" name="Title 1"/>
          <p:cNvSpPr>
            <a:spLocks noGrp="1"/>
          </p:cNvSpPr>
          <p:nvPr>
            <p:ph type="ctrTitle"/>
          </p:nvPr>
        </p:nvSpPr>
        <p:spPr>
          <a:xfrm>
            <a:off x="191376" y="5633737"/>
            <a:ext cx="9831694" cy="919463"/>
          </a:xfrm>
        </p:spPr>
        <p:txBody>
          <a:bodyPr>
            <a:normAutofit/>
          </a:bodyPr>
          <a:lstStyle/>
          <a:p>
            <a:pPr algn="l"/>
            <a:r>
              <a:rPr lang="en-US" dirty="0">
                <a:solidFill>
                  <a:srgbClr val="0070C0"/>
                </a:solidFill>
                <a:latin typeface="Gotham-Medium" charset="0"/>
                <a:ea typeface="Gotham-Medium" charset="0"/>
                <a:cs typeface="Gotham-Medium" charset="0"/>
              </a:rPr>
              <a:t>The How</a:t>
            </a:r>
          </a:p>
        </p:txBody>
      </p:sp>
    </p:spTree>
    <p:extLst>
      <p:ext uri="{BB962C8B-B14F-4D97-AF65-F5344CB8AC3E}">
        <p14:creationId xmlns:p14="http://schemas.microsoft.com/office/powerpoint/2010/main" val="1262552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0" name="Title 1"/>
          <p:cNvSpPr txBox="1">
            <a:spLocks/>
          </p:cNvSpPr>
          <p:nvPr/>
        </p:nvSpPr>
        <p:spPr>
          <a:xfrm>
            <a:off x="939800" y="453764"/>
            <a:ext cx="9893299" cy="9541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FF0000"/>
                </a:solidFill>
                <a:latin typeface="Gotham-Medium" charset="0"/>
                <a:ea typeface="Gotham-Medium" charset="0"/>
                <a:cs typeface="Gotham-Medium" charset="0"/>
              </a:rPr>
              <a:t>We thank you for protecting public health!</a:t>
            </a:r>
          </a:p>
          <a:p>
            <a:endParaRPr lang="en-US" sz="3200" dirty="0">
              <a:solidFill>
                <a:srgbClr val="0070C0"/>
              </a:solidFill>
              <a:latin typeface="Gotham-Medium" charset="0"/>
              <a:ea typeface="Gotham-Medium" charset="0"/>
              <a:cs typeface="Gotham-Medium" charset="0"/>
            </a:endParaRPr>
          </a:p>
        </p:txBody>
      </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3" name="Rectangle 2">
            <a:extLst>
              <a:ext uri="{FF2B5EF4-FFF2-40B4-BE49-F238E27FC236}">
                <a16:creationId xmlns:a16="http://schemas.microsoft.com/office/drawing/2014/main" id="{F3D82D19-2FC1-45AB-AE9C-5D834A0C01AC}"/>
              </a:ext>
            </a:extLst>
          </p:cNvPr>
          <p:cNvSpPr/>
          <p:nvPr/>
        </p:nvSpPr>
        <p:spPr>
          <a:xfrm>
            <a:off x="6946900" y="3406767"/>
            <a:ext cx="4365606" cy="2831544"/>
          </a:xfrm>
          <a:prstGeom prst="rect">
            <a:avLst/>
          </a:prstGeom>
        </p:spPr>
        <p:txBody>
          <a:bodyPr wrap="square">
            <a:spAutoFit/>
          </a:bodyPr>
          <a:lstStyle/>
          <a:p>
            <a:pPr algn="ctr"/>
            <a:endParaRPr lang="en-US" dirty="0">
              <a:solidFill>
                <a:srgbClr val="000000"/>
              </a:solidFill>
              <a:latin typeface="Calibri" panose="020F0502020204030204" pitchFamily="34" charset="0"/>
              <a:ea typeface="Times New Roman" panose="02020603050405020304" pitchFamily="18" charset="0"/>
            </a:endParaRPr>
          </a:p>
          <a:p>
            <a:pPr algn="ctr"/>
            <a:r>
              <a:rPr lang="en-US" sz="2000" dirty="0"/>
              <a:t>Rob Lynch</a:t>
            </a:r>
          </a:p>
          <a:p>
            <a:pPr algn="ctr"/>
            <a:r>
              <a:rPr lang="en-US" sz="2000" dirty="0"/>
              <a:t>Director of Sales and Technical Services</a:t>
            </a:r>
          </a:p>
          <a:p>
            <a:pPr algn="ctr"/>
            <a:r>
              <a:rPr lang="en-US" sz="2000" dirty="0"/>
              <a:t>Micro Essential Laboratory, Inc.</a:t>
            </a:r>
            <a:br>
              <a:rPr lang="en-US" sz="2000" dirty="0"/>
            </a:br>
            <a:r>
              <a:rPr lang="en-US" sz="2000" dirty="0"/>
              <a:t>4224 Avenue H • Brooklyn, NY 11210</a:t>
            </a:r>
          </a:p>
          <a:p>
            <a:pPr algn="ctr"/>
            <a:r>
              <a:rPr lang="en-US" sz="2000" dirty="0">
                <a:solidFill>
                  <a:srgbClr val="0070C0"/>
                </a:solidFill>
                <a:hlinkClick r:id="rId4">
                  <a:extLst>
                    <a:ext uri="{A12FA001-AC4F-418D-AE19-62706E023703}">
                      <ahyp:hlinkClr xmlns:ahyp="http://schemas.microsoft.com/office/drawing/2018/hyperlinkcolor" val="tx"/>
                    </a:ext>
                  </a:extLst>
                </a:hlinkClick>
              </a:rPr>
              <a:t>rob@microessentiallab.com</a:t>
            </a:r>
            <a:endParaRPr lang="en-US" sz="2000" dirty="0">
              <a:solidFill>
                <a:srgbClr val="0070C0"/>
              </a:solidFill>
            </a:endParaRPr>
          </a:p>
          <a:p>
            <a:pPr algn="ctr"/>
            <a:r>
              <a:rPr lang="en-US" sz="2000" dirty="0"/>
              <a:t>718-928-2913</a:t>
            </a:r>
            <a:br>
              <a:rPr lang="en-US" sz="2000" dirty="0"/>
            </a:br>
            <a:br>
              <a:rPr lang="en-US" sz="2000" dirty="0"/>
            </a:br>
            <a:endParaRPr lang="en-US" sz="2000" dirty="0"/>
          </a:p>
        </p:txBody>
      </p:sp>
      <p:pic>
        <p:nvPicPr>
          <p:cNvPr id="7" name="Picture 6">
            <a:extLst>
              <a:ext uri="{FF2B5EF4-FFF2-40B4-BE49-F238E27FC236}">
                <a16:creationId xmlns:a16="http://schemas.microsoft.com/office/drawing/2014/main" id="{39354787-CBC3-43D9-8F4F-610277630D28}"/>
              </a:ext>
            </a:extLst>
          </p:cNvPr>
          <p:cNvPicPr>
            <a:picLocks noChangeAspect="1"/>
          </p:cNvPicPr>
          <p:nvPr/>
        </p:nvPicPr>
        <p:blipFill>
          <a:blip r:embed="rId5"/>
          <a:stretch>
            <a:fillRect/>
          </a:stretch>
        </p:blipFill>
        <p:spPr>
          <a:xfrm>
            <a:off x="4038600" y="2074915"/>
            <a:ext cx="4550494" cy="1331852"/>
          </a:xfrm>
          <a:prstGeom prst="rect">
            <a:avLst/>
          </a:prstGeom>
        </p:spPr>
      </p:pic>
    </p:spTree>
    <p:extLst>
      <p:ext uri="{BB962C8B-B14F-4D97-AF65-F5344CB8AC3E}">
        <p14:creationId xmlns:p14="http://schemas.microsoft.com/office/powerpoint/2010/main" val="166193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grpSp>
        <p:nvGrpSpPr>
          <p:cNvPr id="18" name="Group 17"/>
          <p:cNvGrpSpPr/>
          <p:nvPr/>
        </p:nvGrpSpPr>
        <p:grpSpPr>
          <a:xfrm>
            <a:off x="7083438" y="2710799"/>
            <a:ext cx="5159362" cy="4231988"/>
            <a:chOff x="7066954" y="2864455"/>
            <a:chExt cx="5159362" cy="4231988"/>
          </a:xfrm>
        </p:grpSpPr>
        <p:pic>
          <p:nvPicPr>
            <p:cNvPr id="10" name="Picture 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22" name="Title 1"/>
          <p:cNvSpPr>
            <a:spLocks noGrp="1"/>
          </p:cNvSpPr>
          <p:nvPr>
            <p:ph type="ctrTitle"/>
          </p:nvPr>
        </p:nvSpPr>
        <p:spPr>
          <a:xfrm>
            <a:off x="431800" y="3019"/>
            <a:ext cx="3784600" cy="1355882"/>
          </a:xfrm>
        </p:spPr>
        <p:txBody>
          <a:bodyPr/>
          <a:lstStyle/>
          <a:p>
            <a:pPr algn="l"/>
            <a:r>
              <a:rPr lang="en-US" dirty="0">
                <a:solidFill>
                  <a:srgbClr val="0070C0"/>
                </a:solidFill>
                <a:latin typeface="Gotham-Book" charset="0"/>
                <a:ea typeface="Gotham-Book" charset="0"/>
                <a:cs typeface="Gotham-Book" charset="0"/>
              </a:rPr>
              <a:t>The Who</a:t>
            </a:r>
          </a:p>
        </p:txBody>
      </p:sp>
      <p:sp>
        <p:nvSpPr>
          <p:cNvPr id="23" name="TextBox 22"/>
          <p:cNvSpPr txBox="1"/>
          <p:nvPr/>
        </p:nvSpPr>
        <p:spPr>
          <a:xfrm>
            <a:off x="609600" y="1574800"/>
            <a:ext cx="9621520" cy="2339102"/>
          </a:xfrm>
          <a:prstGeom prst="rect">
            <a:avLst/>
          </a:prstGeom>
          <a:noFill/>
        </p:spPr>
        <p:txBody>
          <a:bodyPr wrap="square" rtlCol="0">
            <a:spAutoFit/>
          </a:bodyPr>
          <a:lstStyle/>
          <a:p>
            <a:endParaRPr lang="en-US" sz="2000" dirty="0">
              <a:latin typeface="Gotham-Book" charset="0"/>
              <a:ea typeface="Gotham-Book" charset="0"/>
              <a:cs typeface="Gotham-Book" charset="0"/>
            </a:endParaRPr>
          </a:p>
          <a:p>
            <a:pPr marL="457200" indent="-457200">
              <a:lnSpc>
                <a:spcPct val="150000"/>
              </a:lnSpc>
              <a:buFont typeface="+mj-lt"/>
              <a:buAutoNum type="arabicPeriod"/>
            </a:pPr>
            <a:r>
              <a:rPr lang="en-US" sz="2800" dirty="0">
                <a:latin typeface="Gotham-Book" charset="0"/>
                <a:ea typeface="Gotham-Book" charset="0"/>
                <a:cs typeface="Gotham-Book" charset="0"/>
              </a:rPr>
              <a:t>Us:  Micro Essential Laboratory, Inc..</a:t>
            </a:r>
          </a:p>
          <a:p>
            <a:pPr marL="457200" indent="-457200">
              <a:lnSpc>
                <a:spcPct val="150000"/>
              </a:lnSpc>
              <a:buFont typeface="+mj-lt"/>
              <a:buAutoNum type="arabicPeriod"/>
            </a:pPr>
            <a:r>
              <a:rPr lang="en-US" sz="2800" dirty="0">
                <a:latin typeface="Gotham-Book" charset="0"/>
                <a:ea typeface="Gotham-Book" charset="0"/>
                <a:cs typeface="Gotham-Book" charset="0"/>
              </a:rPr>
              <a:t>The Regulator - Federal, State, Local</a:t>
            </a:r>
          </a:p>
          <a:p>
            <a:pPr marL="457200" indent="-457200">
              <a:lnSpc>
                <a:spcPct val="150000"/>
              </a:lnSpc>
              <a:buFont typeface="+mj-lt"/>
              <a:buAutoNum type="arabicPeriod"/>
            </a:pPr>
            <a:r>
              <a:rPr lang="en-US" sz="2800" dirty="0">
                <a:latin typeface="Gotham-Book" charset="0"/>
                <a:ea typeface="Gotham-Book" charset="0"/>
                <a:cs typeface="Gotham-Book" charset="0"/>
              </a:rPr>
              <a:t>Industry - Retailers</a:t>
            </a:r>
            <a:endParaRPr lang="en-US" sz="2000" dirty="0">
              <a:latin typeface="Gotham-Book" charset="0"/>
              <a:ea typeface="Gotham-Book" charset="0"/>
              <a:cs typeface="Gotham-Book" charset="0"/>
            </a:endParaRPr>
          </a:p>
        </p:txBody>
      </p:sp>
    </p:spTree>
    <p:extLst>
      <p:ext uri="{BB962C8B-B14F-4D97-AF65-F5344CB8AC3E}">
        <p14:creationId xmlns:p14="http://schemas.microsoft.com/office/powerpoint/2010/main" val="13693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grpSp>
        <p:nvGrpSpPr>
          <p:cNvPr id="18" name="Group 17"/>
          <p:cNvGrpSpPr/>
          <p:nvPr/>
        </p:nvGrpSpPr>
        <p:grpSpPr>
          <a:xfrm>
            <a:off x="7083438" y="2710799"/>
            <a:ext cx="5159362" cy="4231988"/>
            <a:chOff x="7066954" y="2864455"/>
            <a:chExt cx="5159362" cy="4231988"/>
          </a:xfrm>
        </p:grpSpPr>
        <p:pic>
          <p:nvPicPr>
            <p:cNvPr id="10" name="Picture 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22" name="Title 1"/>
          <p:cNvSpPr>
            <a:spLocks noGrp="1"/>
          </p:cNvSpPr>
          <p:nvPr>
            <p:ph type="ctrTitle"/>
          </p:nvPr>
        </p:nvSpPr>
        <p:spPr>
          <a:xfrm>
            <a:off x="431800" y="3019"/>
            <a:ext cx="3784600" cy="1355882"/>
          </a:xfrm>
        </p:spPr>
        <p:txBody>
          <a:bodyPr/>
          <a:lstStyle/>
          <a:p>
            <a:pPr algn="l"/>
            <a:r>
              <a:rPr lang="en-US" dirty="0">
                <a:solidFill>
                  <a:srgbClr val="0070C0"/>
                </a:solidFill>
                <a:latin typeface="Gotham-Book" charset="0"/>
                <a:ea typeface="Gotham-Book" charset="0"/>
                <a:cs typeface="Gotham-Book" charset="0"/>
              </a:rPr>
              <a:t>The Why</a:t>
            </a:r>
          </a:p>
        </p:txBody>
      </p:sp>
      <p:sp>
        <p:nvSpPr>
          <p:cNvPr id="23" name="TextBox 22"/>
          <p:cNvSpPr txBox="1"/>
          <p:nvPr/>
        </p:nvSpPr>
        <p:spPr>
          <a:xfrm>
            <a:off x="609600" y="1574800"/>
            <a:ext cx="9621520" cy="4199611"/>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Gotham-Book" charset="0"/>
                <a:ea typeface="Gotham-Book" charset="0"/>
                <a:cs typeface="Gotham-Book" charset="0"/>
              </a:rPr>
              <a:t>To prevent, eliminate or reduce pathogens to a safe level. </a:t>
            </a:r>
          </a:p>
          <a:p>
            <a:pPr marL="457200" indent="-457200">
              <a:buFont typeface="Wingdings" panose="05000000000000000000" pitchFamily="2" charset="2"/>
              <a:buChar char="ü"/>
            </a:pPr>
            <a:r>
              <a:rPr lang="en-US" sz="2800" dirty="0">
                <a:latin typeface="Gotham-Book" charset="0"/>
                <a:ea typeface="Gotham-Book" charset="0"/>
                <a:cs typeface="Gotham-Book" charset="0"/>
              </a:rPr>
              <a:t>To protect public health and prevent foodborne illness.</a:t>
            </a:r>
          </a:p>
          <a:p>
            <a:pPr marL="457200" indent="-457200">
              <a:buFont typeface="Wingdings" panose="05000000000000000000" pitchFamily="2" charset="2"/>
              <a:buChar char="ü"/>
            </a:pPr>
            <a:r>
              <a:rPr lang="en-US" sz="2800" dirty="0">
                <a:latin typeface="Gotham-Book" charset="0"/>
                <a:ea typeface="Gotham-Book" charset="0"/>
                <a:cs typeface="Gotham-Book" charset="0"/>
              </a:rPr>
              <a:t>Regulations</a:t>
            </a:r>
          </a:p>
          <a:p>
            <a:pPr marL="914400" lvl="1" indent="-457200">
              <a:lnSpc>
                <a:spcPct val="150000"/>
              </a:lnSpc>
              <a:buFont typeface="+mj-lt"/>
              <a:buAutoNum type="arabicPeriod"/>
            </a:pPr>
            <a:r>
              <a:rPr lang="en-US" sz="2800" dirty="0">
                <a:latin typeface="Gotham-Book" charset="0"/>
                <a:ea typeface="Gotham-Book" charset="0"/>
                <a:cs typeface="Gotham-Book" charset="0"/>
              </a:rPr>
              <a:t>Chemical sanitizers require minimum concentrations to ensure proper sanitization.</a:t>
            </a:r>
            <a:br>
              <a:rPr lang="en-US" sz="2800" dirty="0">
                <a:latin typeface="Gotham-Book" charset="0"/>
                <a:ea typeface="Gotham-Book" charset="0"/>
                <a:cs typeface="Gotham-Book" charset="0"/>
              </a:rPr>
            </a:br>
            <a:r>
              <a:rPr lang="en-US" sz="2000" dirty="0">
                <a:latin typeface="Gotham-Book" charset="0"/>
                <a:ea typeface="Gotham-Book" charset="0"/>
                <a:cs typeface="Gotham-Book" charset="0"/>
              </a:rPr>
              <a:t>(Food Code § 4-501.114)</a:t>
            </a:r>
          </a:p>
          <a:p>
            <a:pPr marL="914400" lvl="1" indent="-457200">
              <a:lnSpc>
                <a:spcPct val="150000"/>
              </a:lnSpc>
              <a:buFont typeface="+mj-lt"/>
              <a:buAutoNum type="arabicPeriod"/>
            </a:pPr>
            <a:r>
              <a:rPr lang="en-US" sz="2800" dirty="0">
                <a:latin typeface="Gotham-Book" charset="0"/>
                <a:ea typeface="Gotham-Book" charset="0"/>
                <a:cs typeface="Gotham-Book" charset="0"/>
              </a:rPr>
              <a:t>Too much sanitizer could be toxic.</a:t>
            </a:r>
            <a:br>
              <a:rPr lang="en-US" sz="2800" dirty="0">
                <a:latin typeface="Gotham-Book" charset="0"/>
                <a:ea typeface="Gotham-Book" charset="0"/>
                <a:cs typeface="Gotham-Book" charset="0"/>
              </a:rPr>
            </a:br>
            <a:r>
              <a:rPr lang="en-US" sz="2000" dirty="0">
                <a:latin typeface="Gotham-Book" charset="0"/>
                <a:ea typeface="Gotham-Book" charset="0"/>
                <a:cs typeface="Gotham-Book" charset="0"/>
              </a:rPr>
              <a:t>(Food Code § 7-204.11)</a:t>
            </a:r>
          </a:p>
        </p:txBody>
      </p:sp>
    </p:spTree>
    <p:extLst>
      <p:ext uri="{BB962C8B-B14F-4D97-AF65-F5344CB8AC3E}">
        <p14:creationId xmlns:p14="http://schemas.microsoft.com/office/powerpoint/2010/main" val="608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grpSp>
        <p:nvGrpSpPr>
          <p:cNvPr id="18" name="Group 17"/>
          <p:cNvGrpSpPr/>
          <p:nvPr/>
        </p:nvGrpSpPr>
        <p:grpSpPr>
          <a:xfrm>
            <a:off x="7083438" y="2815113"/>
            <a:ext cx="5159362" cy="4231988"/>
            <a:chOff x="7066954" y="2864455"/>
            <a:chExt cx="5159362" cy="4231988"/>
          </a:xfrm>
        </p:grpSpPr>
        <p:pic>
          <p:nvPicPr>
            <p:cNvPr id="10" name="Picture 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4212" y="3215483"/>
              <a:ext cx="2011680" cy="201168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7066954" y="2864455"/>
              <a:ext cx="5159362" cy="4231988"/>
              <a:chOff x="7066954" y="2864455"/>
              <a:chExt cx="5159362" cy="4231988"/>
            </a:xfrm>
          </p:grpSpPr>
          <p:pic>
            <p:nvPicPr>
              <p:cNvPr id="11" name="Picture 10"/>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4636" y="2864455"/>
                <a:ext cx="2011680" cy="20116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0634" y="4033758"/>
                <a:ext cx="2011680" cy="20116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18372" y="3647203"/>
                <a:ext cx="2011680" cy="20116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66954" y="4370565"/>
                <a:ext cx="2011680" cy="201168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95108" y="4503801"/>
                <a:ext cx="2011680" cy="201168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66632" y="5084763"/>
                <a:ext cx="2011680" cy="2011680"/>
              </a:xfrm>
              <a:prstGeom prst="rect">
                <a:avLst/>
              </a:prstGeom>
              <a:ln>
                <a:noFill/>
              </a:ln>
              <a:effectLst>
                <a:outerShdw blurRad="292100" dist="139700" dir="2700000" algn="tl" rotWithShape="0">
                  <a:srgbClr val="333333">
                    <a:alpha val="65000"/>
                  </a:srgbClr>
                </a:outerShdw>
              </a:effectLst>
            </p:spPr>
          </p:pic>
        </p:grpSp>
      </p:grpSp>
      <p:sp>
        <p:nvSpPr>
          <p:cNvPr id="21" name="Footer Placeholder 3"/>
          <p:cNvSpPr>
            <a:spLocks noGrp="1"/>
          </p:cNvSpPr>
          <p:nvPr>
            <p:ph type="ftr" sz="quarter" idx="11"/>
          </p:nvPr>
        </p:nvSpPr>
        <p:spPr>
          <a:xfrm>
            <a:off x="4038600" y="6356350"/>
            <a:ext cx="4114800" cy="365125"/>
          </a:xfrm>
        </p:spPr>
        <p:txBody>
          <a:bodyPr/>
          <a:lstStyle/>
          <a:p>
            <a:r>
              <a:rPr lang="en-US" dirty="0"/>
              <a:t>©2017 </a:t>
            </a:r>
            <a:r>
              <a:rPr lang="en-US" dirty="0" err="1"/>
              <a:t>MicroEssentialLaboratory</a:t>
            </a:r>
            <a:endParaRPr lang="en-US" dirty="0"/>
          </a:p>
        </p:txBody>
      </p:sp>
      <p:sp>
        <p:nvSpPr>
          <p:cNvPr id="22" name="Title 1"/>
          <p:cNvSpPr>
            <a:spLocks noGrp="1"/>
          </p:cNvSpPr>
          <p:nvPr>
            <p:ph type="ctrTitle"/>
          </p:nvPr>
        </p:nvSpPr>
        <p:spPr>
          <a:xfrm>
            <a:off x="431800" y="3019"/>
            <a:ext cx="4820684" cy="1355882"/>
          </a:xfrm>
        </p:spPr>
        <p:txBody>
          <a:bodyPr/>
          <a:lstStyle/>
          <a:p>
            <a:pPr algn="l"/>
            <a:r>
              <a:rPr lang="en-US" dirty="0">
                <a:solidFill>
                  <a:srgbClr val="0070C0"/>
                </a:solidFill>
                <a:latin typeface="Gotham-Book" charset="0"/>
                <a:ea typeface="Gotham-Book" charset="0"/>
                <a:cs typeface="Gotham-Book" charset="0"/>
              </a:rPr>
              <a:t>The What</a:t>
            </a:r>
          </a:p>
        </p:txBody>
      </p:sp>
      <p:sp>
        <p:nvSpPr>
          <p:cNvPr id="23" name="TextBox 22"/>
          <p:cNvSpPr txBox="1"/>
          <p:nvPr/>
        </p:nvSpPr>
        <p:spPr>
          <a:xfrm>
            <a:off x="395048" y="1095363"/>
            <a:ext cx="11099748" cy="4561570"/>
          </a:xfrm>
          <a:prstGeom prst="rect">
            <a:avLst/>
          </a:prstGeom>
          <a:noFill/>
        </p:spPr>
        <p:txBody>
          <a:bodyPr wrap="square" rtlCol="0">
            <a:spAutoFit/>
          </a:bodyPr>
          <a:lstStyle/>
          <a:p>
            <a:endParaRPr lang="en-US" sz="2000" dirty="0">
              <a:latin typeface="Gotham-Book" charset="0"/>
              <a:ea typeface="Gotham-Book" charset="0"/>
              <a:cs typeface="Gotham-Book" charset="0"/>
            </a:endParaRPr>
          </a:p>
          <a:p>
            <a:pPr>
              <a:lnSpc>
                <a:spcPct val="150000"/>
              </a:lnSpc>
            </a:pPr>
            <a:r>
              <a:rPr lang="en-US" sz="2800" b="1" dirty="0">
                <a:latin typeface="Gotham-Bold"/>
                <a:ea typeface="Gotham-Book" charset="0"/>
                <a:cs typeface="Gotham-Book" charset="0"/>
              </a:rPr>
              <a:t>Cleaning-</a:t>
            </a:r>
            <a:r>
              <a:rPr lang="en-US" sz="2800" dirty="0">
                <a:latin typeface="Gotham-Bold"/>
              </a:rPr>
              <a:t>the removal of dirt, food, or other soil from a surface, usually accomplished by a detergent</a:t>
            </a:r>
          </a:p>
          <a:p>
            <a:pPr>
              <a:lnSpc>
                <a:spcPct val="150000"/>
              </a:lnSpc>
            </a:pPr>
            <a:r>
              <a:rPr lang="en-US" sz="2800" b="1" dirty="0">
                <a:latin typeface="Gotham-Bold"/>
                <a:ea typeface="Gotham-Book" charset="0"/>
                <a:cs typeface="Gotham-Book" charset="0"/>
              </a:rPr>
              <a:t>Sanitizing</a:t>
            </a:r>
            <a:r>
              <a:rPr lang="en-US" sz="2800" dirty="0">
                <a:latin typeface="Gotham-Bold"/>
                <a:ea typeface="Gotham-Book" charset="0"/>
                <a:cs typeface="Gotham-Book" charset="0"/>
              </a:rPr>
              <a:t>-</a:t>
            </a:r>
            <a:r>
              <a:rPr lang="en-US" sz="2800" dirty="0">
                <a:latin typeface="Gotham-Bold"/>
              </a:rPr>
              <a:t>the removal of pathogens to a safe level, defined as a 5-log reduction, or removal of 99.999% of organisms. </a:t>
            </a:r>
          </a:p>
          <a:p>
            <a:pPr lvl="1">
              <a:lnSpc>
                <a:spcPct val="150000"/>
              </a:lnSpc>
            </a:pPr>
            <a:r>
              <a:rPr lang="en-US" sz="3600" dirty="0">
                <a:solidFill>
                  <a:srgbClr val="FF0000"/>
                </a:solidFill>
                <a:latin typeface="Gotham-Bold"/>
              </a:rPr>
              <a:t>Sanitizing only works when it follows </a:t>
            </a:r>
          </a:p>
          <a:p>
            <a:pPr lvl="1">
              <a:lnSpc>
                <a:spcPct val="150000"/>
              </a:lnSpc>
            </a:pPr>
            <a:r>
              <a:rPr lang="en-US" sz="3600" dirty="0">
                <a:solidFill>
                  <a:srgbClr val="FF0000"/>
                </a:solidFill>
                <a:latin typeface="Gotham-Bold"/>
              </a:rPr>
              <a:t>proper cleaning!!</a:t>
            </a:r>
          </a:p>
        </p:txBody>
      </p:sp>
    </p:spTree>
    <p:extLst>
      <p:ext uri="{BB962C8B-B14F-4D97-AF65-F5344CB8AC3E}">
        <p14:creationId xmlns:p14="http://schemas.microsoft.com/office/powerpoint/2010/main" val="161969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 calcmode="lin" valueType="num">
                                      <p:cBhvr additive="base">
                                        <p:cTn id="2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p:cNvSpPr>
            <a:spLocks noGrp="1"/>
          </p:cNvSpPr>
          <p:nvPr>
            <p:ph type="ctrTitle"/>
          </p:nvPr>
        </p:nvSpPr>
        <p:spPr>
          <a:xfrm>
            <a:off x="431799" y="3019"/>
            <a:ext cx="4763655" cy="1355882"/>
          </a:xfrm>
        </p:spPr>
        <p:txBody>
          <a:bodyPr>
            <a:normAutofit/>
          </a:bodyPr>
          <a:lstStyle/>
          <a:p>
            <a:pPr algn="l"/>
            <a:r>
              <a:rPr lang="en-US" dirty="0">
                <a:solidFill>
                  <a:srgbClr val="0070C0"/>
                </a:solidFill>
                <a:latin typeface="Gotham-Book" charset="0"/>
                <a:ea typeface="Gotham-Book" charset="0"/>
                <a:cs typeface="Gotham-Book" charset="0"/>
              </a:rPr>
              <a:t>The What</a:t>
            </a:r>
          </a:p>
        </p:txBody>
      </p:sp>
      <p:sp>
        <p:nvSpPr>
          <p:cNvPr id="3" name="TextBox 2"/>
          <p:cNvSpPr txBox="1"/>
          <p:nvPr/>
        </p:nvSpPr>
        <p:spPr>
          <a:xfrm>
            <a:off x="685801" y="1325742"/>
            <a:ext cx="11074400" cy="5030608"/>
          </a:xfrm>
          <a:prstGeom prst="rect">
            <a:avLst/>
          </a:prstGeom>
          <a:noFill/>
        </p:spPr>
        <p:txBody>
          <a:bodyPr wrap="square" rtlCol="0">
            <a:spAutoFit/>
          </a:bodyPr>
          <a:lstStyle/>
          <a:p>
            <a:pPr>
              <a:lnSpc>
                <a:spcPct val="150000"/>
              </a:lnSpc>
            </a:pPr>
            <a:r>
              <a:rPr lang="en-US" sz="2800" b="1" dirty="0">
                <a:latin typeface="Gotham-Book"/>
                <a:ea typeface="Gotham-Book" charset="0"/>
                <a:cs typeface="Gotham-Book" charset="0"/>
              </a:rPr>
              <a:t>Disinfection-</a:t>
            </a:r>
            <a:r>
              <a:rPr lang="en-US" sz="2800" b="1" dirty="0">
                <a:latin typeface="Gotham-Book"/>
              </a:rPr>
              <a:t> </a:t>
            </a:r>
            <a:r>
              <a:rPr lang="en-US" sz="2800" dirty="0">
                <a:latin typeface="Gotham-Book"/>
              </a:rPr>
              <a:t>eliminates nearly all recognized pathogenic microorganisms but not necessarily all microbial forms (e.g., bacterial spores) on inanimate objects.</a:t>
            </a:r>
          </a:p>
          <a:p>
            <a:pPr>
              <a:lnSpc>
                <a:spcPct val="150000"/>
              </a:lnSpc>
            </a:pPr>
            <a:r>
              <a:rPr lang="en-US" sz="2800" b="1" dirty="0">
                <a:latin typeface="Gotham-Book"/>
                <a:ea typeface="Gotham-Book" charset="0"/>
                <a:cs typeface="Gotham-Book" charset="0"/>
              </a:rPr>
              <a:t>Sterilization-</a:t>
            </a:r>
            <a:r>
              <a:rPr lang="en-US" sz="2800" dirty="0">
                <a:latin typeface="Gotham-Book"/>
                <a:ea typeface="Gotham-Book" charset="0"/>
                <a:cs typeface="Gotham-Book" charset="0"/>
              </a:rPr>
              <a:t> is a procedure that kills all microorganisms, including high numbers of bacterial endospores. Sterilization can be accomplished by heat, ethylene oxide gas, hydrogen peroxide gas, plasma, ozone, and radiation (in industry).</a:t>
            </a:r>
          </a:p>
          <a:p>
            <a:pPr marL="457200" indent="-457200">
              <a:lnSpc>
                <a:spcPct val="150000"/>
              </a:lnSpc>
              <a:buFont typeface="+mj-lt"/>
              <a:buAutoNum type="arabicPeriod"/>
            </a:pPr>
            <a:endParaRPr lang="en-US" sz="2000" dirty="0">
              <a:latin typeface="Gotham-Book" charset="0"/>
              <a:ea typeface="Gotham-Book" charset="0"/>
              <a:cs typeface="Gotham-Book" charset="0"/>
            </a:endParaRPr>
          </a:p>
        </p:txBody>
      </p:sp>
      <p:sp>
        <p:nvSpPr>
          <p:cNvPr id="4" name="Footer Placeholder 3"/>
          <p:cNvSpPr>
            <a:spLocks noGrp="1"/>
          </p:cNvSpPr>
          <p:nvPr>
            <p:ph type="ftr" sz="quarter" idx="11"/>
          </p:nvPr>
        </p:nvSpPr>
        <p:spPr/>
        <p:txBody>
          <a:bodyPr/>
          <a:lstStyle/>
          <a:p>
            <a:r>
              <a:rPr lang="en-US" dirty="0"/>
              <a:t>©2017 </a:t>
            </a:r>
            <a:r>
              <a:rPr lang="en-US" dirty="0" err="1"/>
              <a:t>MicroEssentialLaboratory</a:t>
            </a:r>
            <a:endParaRPr lang="en-US" dirty="0"/>
          </a:p>
        </p:txBody>
      </p:sp>
    </p:spTree>
    <p:extLst>
      <p:ext uri="{BB962C8B-B14F-4D97-AF65-F5344CB8AC3E}">
        <p14:creationId xmlns:p14="http://schemas.microsoft.com/office/powerpoint/2010/main" val="178916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43F4B-4025-4400-B487-98E19A1C3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653963"/>
            <a:ext cx="12293600" cy="1233959"/>
          </a:xfrm>
          <a:prstGeom prst="rect">
            <a:avLst/>
          </a:prstGeom>
        </p:spPr>
      </p:pic>
      <p:sp>
        <p:nvSpPr>
          <p:cNvPr id="2" name="Title 1">
            <a:extLst>
              <a:ext uri="{FF2B5EF4-FFF2-40B4-BE49-F238E27FC236}">
                <a16:creationId xmlns:a16="http://schemas.microsoft.com/office/drawing/2014/main" id="{8B79B568-127A-438D-929D-3ABE8B4ED626}"/>
              </a:ext>
            </a:extLst>
          </p:cNvPr>
          <p:cNvSpPr>
            <a:spLocks noGrp="1"/>
          </p:cNvSpPr>
          <p:nvPr>
            <p:ph type="title"/>
          </p:nvPr>
        </p:nvSpPr>
        <p:spPr/>
        <p:txBody>
          <a:bodyPr/>
          <a:lstStyle/>
          <a:p>
            <a:r>
              <a:rPr lang="en-US" sz="6000" dirty="0">
                <a:solidFill>
                  <a:srgbClr val="0070C0"/>
                </a:solidFill>
                <a:latin typeface="Gotham-Book" charset="0"/>
                <a:ea typeface="Gotham-Book" charset="0"/>
                <a:cs typeface="Gotham-Book" charset="0"/>
              </a:rPr>
              <a:t>The What</a:t>
            </a:r>
            <a:endParaRPr lang="en-US" dirty="0"/>
          </a:p>
        </p:txBody>
      </p:sp>
      <p:sp>
        <p:nvSpPr>
          <p:cNvPr id="3" name="Content Placeholder 2">
            <a:extLst>
              <a:ext uri="{FF2B5EF4-FFF2-40B4-BE49-F238E27FC236}">
                <a16:creationId xmlns:a16="http://schemas.microsoft.com/office/drawing/2014/main" id="{5DD1F3A4-4A9A-4BF6-B2D6-08C043699004}"/>
              </a:ext>
            </a:extLst>
          </p:cNvPr>
          <p:cNvSpPr>
            <a:spLocks noGrp="1"/>
          </p:cNvSpPr>
          <p:nvPr>
            <p:ph idx="1"/>
          </p:nvPr>
        </p:nvSpPr>
        <p:spPr>
          <a:xfrm>
            <a:off x="838200" y="1496657"/>
            <a:ext cx="10515600" cy="4351338"/>
          </a:xfrm>
        </p:spPr>
        <p:txBody>
          <a:bodyPr>
            <a:normAutofit/>
          </a:bodyPr>
          <a:lstStyle/>
          <a:p>
            <a:pPr marL="0" indent="0">
              <a:buNone/>
            </a:pPr>
            <a:r>
              <a:rPr lang="en-US" b="1" dirty="0"/>
              <a:t>Temperature Sanitization (Heat Sanitizing) </a:t>
            </a:r>
            <a:r>
              <a:rPr lang="en-US" dirty="0"/>
              <a:t>in retail food facilities is accomplished by:</a:t>
            </a:r>
            <a:br>
              <a:rPr lang="en-US" dirty="0"/>
            </a:br>
            <a:endParaRPr lang="en-US" dirty="0"/>
          </a:p>
          <a:p>
            <a:pPr lvl="1">
              <a:buFont typeface="Wingdings" panose="05000000000000000000" pitchFamily="2" charset="2"/>
              <a:buChar char="ü"/>
            </a:pPr>
            <a:r>
              <a:rPr lang="en-US" sz="2800" dirty="0"/>
              <a:t>Hot water manual operations by immersion at temperature of 171°F (77°C) for at least 30 seconds.</a:t>
            </a:r>
            <a:br>
              <a:rPr lang="en-US" sz="2800" dirty="0"/>
            </a:br>
            <a:endParaRPr lang="en-US" sz="2800" dirty="0"/>
          </a:p>
          <a:p>
            <a:pPr lvl="1">
              <a:buFont typeface="Wingdings" panose="05000000000000000000" pitchFamily="2" charset="2"/>
              <a:buChar char="ü"/>
            </a:pPr>
            <a:r>
              <a:rPr lang="en-US" sz="2800" dirty="0"/>
              <a:t>Hot water mechanical operations by being cycled through  conveyor </a:t>
            </a:r>
            <a:r>
              <a:rPr lang="en-US" sz="2800" dirty="0" err="1"/>
              <a:t>warewashing</a:t>
            </a:r>
            <a:r>
              <a:rPr lang="en-US" sz="2800" dirty="0"/>
              <a:t> equipment at a temperature of 180°F (82°C.). This manifold temperature which will yield a plate temperature of 160°F or above.  </a:t>
            </a:r>
          </a:p>
          <a:p>
            <a:pPr marL="457200" lvl="1" indent="0">
              <a:buNone/>
            </a:pPr>
            <a:endParaRPr lang="en-US" dirty="0"/>
          </a:p>
        </p:txBody>
      </p:sp>
      <p:sp>
        <p:nvSpPr>
          <p:cNvPr id="4" name="Footer Placeholder 3">
            <a:extLst>
              <a:ext uri="{FF2B5EF4-FFF2-40B4-BE49-F238E27FC236}">
                <a16:creationId xmlns:a16="http://schemas.microsoft.com/office/drawing/2014/main" id="{67D8B48D-6226-4DBA-A7EB-8C4FC33D75C8}"/>
              </a:ext>
            </a:extLst>
          </p:cNvPr>
          <p:cNvSpPr>
            <a:spLocks noGrp="1"/>
          </p:cNvSpPr>
          <p:nvPr>
            <p:ph type="ftr" sz="quarter" idx="11"/>
          </p:nvPr>
        </p:nvSpPr>
        <p:spPr/>
        <p:txBody>
          <a:bodyPr/>
          <a:lstStyle/>
          <a:p>
            <a:r>
              <a:rPr lang="en-US"/>
              <a:t>©2017 MicroEssentialLaboratory</a:t>
            </a:r>
            <a:endParaRPr lang="en-US" dirty="0"/>
          </a:p>
        </p:txBody>
      </p:sp>
    </p:spTree>
    <p:extLst>
      <p:ext uri="{BB962C8B-B14F-4D97-AF65-F5344CB8AC3E}">
        <p14:creationId xmlns:p14="http://schemas.microsoft.com/office/powerpoint/2010/main" val="411843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491ABB-882B-42B3-B833-C6EEB85231FF}"/>
              </a:ext>
            </a:extLst>
          </p:cNvPr>
          <p:cNvPicPr>
            <a:picLocks noChangeAspect="1"/>
          </p:cNvPicPr>
          <p:nvPr/>
        </p:nvPicPr>
        <p:blipFill>
          <a:blip r:embed="rId3"/>
          <a:stretch>
            <a:fillRect/>
          </a:stretch>
        </p:blipFill>
        <p:spPr>
          <a:xfrm>
            <a:off x="0" y="5630334"/>
            <a:ext cx="12192000" cy="1227666"/>
          </a:xfrm>
          <a:prstGeom prst="rect">
            <a:avLst/>
          </a:prstGeom>
        </p:spPr>
      </p:pic>
      <p:sp>
        <p:nvSpPr>
          <p:cNvPr id="2" name="Title 1">
            <a:extLst>
              <a:ext uri="{FF2B5EF4-FFF2-40B4-BE49-F238E27FC236}">
                <a16:creationId xmlns:a16="http://schemas.microsoft.com/office/drawing/2014/main" id="{E2F1BAD0-CF47-4C7E-9EC2-1836F47888B5}"/>
              </a:ext>
            </a:extLst>
          </p:cNvPr>
          <p:cNvSpPr>
            <a:spLocks noGrp="1"/>
          </p:cNvSpPr>
          <p:nvPr>
            <p:ph type="title"/>
          </p:nvPr>
        </p:nvSpPr>
        <p:spPr/>
        <p:txBody>
          <a:bodyPr/>
          <a:lstStyle/>
          <a:p>
            <a:r>
              <a:rPr lang="en-US" sz="6000" dirty="0">
                <a:solidFill>
                  <a:srgbClr val="0070C0"/>
                </a:solidFill>
                <a:latin typeface="Gotham-Book" charset="0"/>
                <a:ea typeface="Gotham-Book" charset="0"/>
                <a:cs typeface="Gotham-Book" charset="0"/>
              </a:rPr>
              <a:t>The What</a:t>
            </a:r>
            <a:endParaRPr lang="en-US" dirty="0"/>
          </a:p>
        </p:txBody>
      </p:sp>
      <p:sp>
        <p:nvSpPr>
          <p:cNvPr id="3" name="Content Placeholder 2">
            <a:extLst>
              <a:ext uri="{FF2B5EF4-FFF2-40B4-BE49-F238E27FC236}">
                <a16:creationId xmlns:a16="http://schemas.microsoft.com/office/drawing/2014/main" id="{4A3806C1-6F3C-4729-951F-9E5E89B5DF0A}"/>
              </a:ext>
            </a:extLst>
          </p:cNvPr>
          <p:cNvSpPr>
            <a:spLocks noGrp="1"/>
          </p:cNvSpPr>
          <p:nvPr>
            <p:ph idx="1"/>
          </p:nvPr>
        </p:nvSpPr>
        <p:spPr/>
        <p:txBody>
          <a:bodyPr/>
          <a:lstStyle/>
          <a:p>
            <a:pPr marL="0" indent="0">
              <a:buNone/>
            </a:pPr>
            <a:r>
              <a:rPr lang="en-US" dirty="0"/>
              <a:t>Chemical Sanitization- Manual or Mechanical</a:t>
            </a:r>
          </a:p>
          <a:p>
            <a:pPr marL="0" indent="0">
              <a:buNone/>
            </a:pPr>
            <a:endParaRPr lang="en-US" dirty="0"/>
          </a:p>
          <a:p>
            <a:pPr lvl="1">
              <a:buFont typeface="Wingdings" panose="05000000000000000000" pitchFamily="2" charset="2"/>
              <a:buChar char="ü"/>
            </a:pPr>
            <a:r>
              <a:rPr lang="en-US" sz="2800" b="1" dirty="0"/>
              <a:t>Chlorine</a:t>
            </a:r>
          </a:p>
          <a:p>
            <a:pPr lvl="1">
              <a:buFont typeface="Wingdings" panose="05000000000000000000" pitchFamily="2" charset="2"/>
              <a:buChar char="ü"/>
            </a:pPr>
            <a:r>
              <a:rPr lang="en-US" sz="2800" b="1" dirty="0"/>
              <a:t>Quaternary Ammonium Compounds (</a:t>
            </a:r>
            <a:r>
              <a:rPr lang="en-US" sz="2800" b="1" dirty="0" err="1"/>
              <a:t>Quats</a:t>
            </a:r>
            <a:r>
              <a:rPr lang="en-US" sz="2800" b="1" dirty="0"/>
              <a:t>)</a:t>
            </a:r>
          </a:p>
          <a:p>
            <a:pPr lvl="1">
              <a:buFont typeface="Wingdings" panose="05000000000000000000" pitchFamily="2" charset="2"/>
              <a:buChar char="ü"/>
            </a:pPr>
            <a:r>
              <a:rPr lang="en-US" dirty="0"/>
              <a:t>Iodine</a:t>
            </a:r>
          </a:p>
          <a:p>
            <a:pPr lvl="1">
              <a:buFont typeface="Wingdings" panose="05000000000000000000" pitchFamily="2" charset="2"/>
              <a:buChar char="ü"/>
            </a:pPr>
            <a:r>
              <a:rPr lang="en-US" dirty="0"/>
              <a:t>Other</a:t>
            </a:r>
          </a:p>
          <a:p>
            <a:pPr marL="0" indent="0">
              <a:buNone/>
            </a:pPr>
            <a:endParaRPr lang="en-US" dirty="0"/>
          </a:p>
        </p:txBody>
      </p:sp>
      <p:sp>
        <p:nvSpPr>
          <p:cNvPr id="4" name="Footer Placeholder 3">
            <a:extLst>
              <a:ext uri="{FF2B5EF4-FFF2-40B4-BE49-F238E27FC236}">
                <a16:creationId xmlns:a16="http://schemas.microsoft.com/office/drawing/2014/main" id="{E65E64FB-E911-416D-91AA-48E2787FDB8F}"/>
              </a:ext>
            </a:extLst>
          </p:cNvPr>
          <p:cNvSpPr>
            <a:spLocks noGrp="1"/>
          </p:cNvSpPr>
          <p:nvPr>
            <p:ph type="ftr" sz="quarter" idx="11"/>
          </p:nvPr>
        </p:nvSpPr>
        <p:spPr/>
        <p:txBody>
          <a:bodyPr/>
          <a:lstStyle/>
          <a:p>
            <a:r>
              <a:rPr lang="en-US"/>
              <a:t>©2017 MicroEssentialLaboratory</a:t>
            </a:r>
            <a:endParaRPr lang="en-US" dirty="0"/>
          </a:p>
        </p:txBody>
      </p:sp>
    </p:spTree>
    <p:extLst>
      <p:ext uri="{BB962C8B-B14F-4D97-AF65-F5344CB8AC3E}">
        <p14:creationId xmlns:p14="http://schemas.microsoft.com/office/powerpoint/2010/main" val="1273842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13378</TotalTime>
  <Words>5614</Words>
  <Application>Microsoft Office PowerPoint</Application>
  <PresentationFormat>Widescreen</PresentationFormat>
  <Paragraphs>512</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Gotham-Bold</vt:lpstr>
      <vt:lpstr>Gotham-Book</vt:lpstr>
      <vt:lpstr>Gotham-Medium</vt:lpstr>
      <vt:lpstr>Wingdings</vt:lpstr>
      <vt:lpstr>Office Theme</vt:lpstr>
      <vt:lpstr>Sanitization for  Food Safety</vt:lpstr>
      <vt:lpstr>PowerPoint Presentation</vt:lpstr>
      <vt:lpstr>Welcome</vt:lpstr>
      <vt:lpstr>The Who</vt:lpstr>
      <vt:lpstr>The Why</vt:lpstr>
      <vt:lpstr>The What</vt:lpstr>
      <vt:lpstr>The What</vt:lpstr>
      <vt:lpstr>The What</vt:lpstr>
      <vt:lpstr>The What</vt:lpstr>
      <vt:lpstr>The What</vt:lpstr>
      <vt:lpstr>PowerPoint Presentation</vt:lpstr>
      <vt:lpstr>The What</vt:lpstr>
      <vt:lpstr>The What</vt:lpstr>
      <vt:lpstr>The What</vt:lpstr>
      <vt:lpstr>The What</vt:lpstr>
      <vt:lpstr>The What</vt:lpstr>
      <vt:lpstr>The What</vt:lpstr>
      <vt:lpstr>The What</vt:lpstr>
      <vt:lpstr>What are we hearing from the regulators?</vt:lpstr>
      <vt:lpstr>The Where</vt:lpstr>
      <vt:lpstr>PowerPoint Presentation</vt:lpstr>
      <vt:lpstr>The When</vt:lpstr>
      <vt:lpstr>The How</vt:lpstr>
      <vt:lpstr>The How</vt:lpstr>
      <vt:lpstr>The How</vt:lpstr>
      <vt:lpstr>The How</vt:lpstr>
      <vt:lpstr>The How</vt:lpstr>
      <vt:lpstr>The How</vt:lpstr>
      <vt:lpstr>The How</vt:lpstr>
      <vt:lpstr>The How - Quats</vt:lpstr>
      <vt:lpstr>PowerPoint Presentation</vt:lpstr>
      <vt:lpstr>The How - Quats</vt:lpstr>
      <vt:lpstr>The How - Quats</vt:lpstr>
      <vt:lpstr>The How - Chlorine</vt:lpstr>
      <vt:lpstr>The How - Chlorine</vt:lpstr>
      <vt:lpstr>The How - Chlorine</vt:lpstr>
      <vt:lpstr>The How - Chlorine</vt:lpstr>
      <vt:lpstr>The How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Hollenbeck</dc:creator>
  <cp:lastModifiedBy>Rob Lynch</cp:lastModifiedBy>
  <cp:revision>225</cp:revision>
  <cp:lastPrinted>2020-10-20T18:01:02Z</cp:lastPrinted>
  <dcterms:created xsi:type="dcterms:W3CDTF">2017-03-23T17:41:04Z</dcterms:created>
  <dcterms:modified xsi:type="dcterms:W3CDTF">2020-10-20T18:07:17Z</dcterms:modified>
</cp:coreProperties>
</file>