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9144000" cy="6858000" type="screen4x3"/>
  <p:notesSz cx="7010400" cy="9296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391" autoAdjust="0"/>
  </p:normalViewPr>
  <p:slideViewPr>
    <p:cSldViewPr>
      <p:cViewPr varScale="1">
        <p:scale>
          <a:sx n="90" d="100"/>
          <a:sy n="90" d="100"/>
        </p:scale>
        <p:origin x="1740" y="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20" d="100"/>
          <a:sy n="120" d="100"/>
        </p:scale>
        <p:origin x="-2106" y="64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ea typeface="SimSun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ea typeface="SimSun" charset="-122"/>
              </a:defRPr>
            </a:lvl1pPr>
          </a:lstStyle>
          <a:p>
            <a:pPr>
              <a:defRPr/>
            </a:pPr>
            <a:fld id="{C65EE96F-E820-4EFD-A952-6CE859ECE9E8}" type="datetimeFigureOut">
              <a:rPr lang="en-US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ea typeface="SimSun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 sz="1200"/>
            </a:lvl1pPr>
          </a:lstStyle>
          <a:p>
            <a:pPr>
              <a:defRPr/>
            </a:pPr>
            <a:fld id="{D179894E-0F45-4895-A5CC-4C6895F79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61632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Tahoma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Tahoma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Tahoma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defRPr>
            </a:lvl1pPr>
          </a:lstStyle>
          <a:p>
            <a:pPr>
              <a:defRPr/>
            </a:pPr>
            <a:fld id="{5681A6BD-90E3-4076-9837-07C0DAD30D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72567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E4204-C644-4966-8664-4B9725B9E9A0}" type="datetimeFigureOut">
              <a:rPr lang="en-US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B43B0-4985-4229-90C0-C01AE18CBB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37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08323-69BA-4BC5-BC40-C83136389195}" type="datetimeFigureOut">
              <a:rPr lang="en-US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37CCA-4A6A-4792-AA06-692C795F60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3396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CA3F8-D49E-4CD0-AC0D-3012A266BDF1}" type="datetimeFigureOut">
              <a:rPr lang="en-US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9846F-E3B0-484A-9484-CF28AFFD6B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298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1114B-FE94-4BCB-8AD6-9E1F82D52733}" type="datetimeFigureOut">
              <a:rPr lang="en-US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71F7E-9B86-4556-A1DC-DF788E87E1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9894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7C7B3-ABC1-489C-BC4E-E1534CECA89A}" type="datetimeFigureOut">
              <a:rPr lang="en-US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96197-F97B-4C4F-A91C-B47CAC0ED1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5217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AD50B-89F5-434F-9DFA-CAD36493C19C}" type="datetimeFigureOut">
              <a:rPr lang="en-US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5753A-CFF9-41E6-9957-C2FEE6AC6C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393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EC321-3EAA-401E-9B82-854AF2EE1560}" type="datetimeFigureOut">
              <a:rPr lang="en-US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F865B-19DE-44CD-ABA1-35EAE99234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441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15EA5-D224-4484-8C8D-72783AE8BFEF}" type="datetimeFigureOut">
              <a:rPr lang="en-US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ED441-7650-4441-AFC5-D3C488DA56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14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AFF79-E58D-4A5A-8045-A73F1D1ECF7F}" type="datetimeFigureOut">
              <a:rPr lang="en-US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C43CA-1BDE-4D33-98FD-C0CFF3D9BC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1780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011E6-F038-4488-98D2-6A583DB378BB}" type="datetimeFigureOut">
              <a:rPr lang="en-US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5E8C1-1458-4096-9D85-A1056938F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0621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F807-3687-4E24-B3B6-BD18C43ABE19}" type="datetimeFigureOut">
              <a:rPr lang="en-US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5ACC0-647E-483E-8778-0214C8D2F7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051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chemeClr val="tx1">
                    <a:tint val="75000"/>
                  </a:schemeClr>
                </a:solidFill>
                <a:ea typeface="SimSun" charset="-122"/>
              </a:defRPr>
            </a:lvl1pPr>
          </a:lstStyle>
          <a:p>
            <a:pPr>
              <a:defRPr/>
            </a:pPr>
            <a:fld id="{2BCF08A5-90CD-4522-90A4-A95235101106}" type="datetimeFigureOut">
              <a:rPr lang="en-US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chemeClr val="tx1">
                    <a:tint val="75000"/>
                  </a:schemeClr>
                </a:solidFill>
                <a:ea typeface="SimSun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C22E961-C943-4835-970C-9962BEF863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da.gov/food/food-safety-during-emergencies/best-practices-re-opening-retail-food-establishments-during-covid-19-pandemic" TargetMode="External"/><Relationship Id="rId13" Type="http://schemas.openxmlformats.org/officeDocument/2006/relationships/hyperlink" Target="https://www.mafood.com/" TargetMode="External"/><Relationship Id="rId3" Type="http://schemas.openxmlformats.org/officeDocument/2006/relationships/hyperlink" Target="https://mhoa.com/" TargetMode="External"/><Relationship Id="rId7" Type="http://schemas.openxmlformats.org/officeDocument/2006/relationships/hyperlink" Target="https://www.mass.gov/orgs/food-protection-program" TargetMode="External"/><Relationship Id="rId12" Type="http://schemas.openxmlformats.org/officeDocument/2006/relationships/hyperlink" Target="https://www.themassrest.org/" TargetMode="External"/><Relationship Id="rId2" Type="http://schemas.openxmlformats.org/officeDocument/2006/relationships/hyperlink" Target="https://maeha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ass.gov/info-details/covid-19-information-for-local-boards-of-health" TargetMode="External"/><Relationship Id="rId11" Type="http://schemas.openxmlformats.org/officeDocument/2006/relationships/hyperlink" Target="https://ag.umass.edu/about-the-center-for-agriculture-food-and-the-environment" TargetMode="External"/><Relationship Id="rId5" Type="http://schemas.openxmlformats.org/officeDocument/2006/relationships/hyperlink" Target="http://www.afdo.org/" TargetMode="External"/><Relationship Id="rId10" Type="http://schemas.openxmlformats.org/officeDocument/2006/relationships/hyperlink" Target="http://sites.bu.edu/masslocalinstitute/" TargetMode="External"/><Relationship Id="rId4" Type="http://schemas.openxmlformats.org/officeDocument/2006/relationships/hyperlink" Target="https://www.neha.org/" TargetMode="External"/><Relationship Id="rId9" Type="http://schemas.openxmlformats.org/officeDocument/2006/relationships/hyperlink" Target="https://www.barnstablecounty.org/" TargetMode="External"/><Relationship Id="rId14" Type="http://schemas.openxmlformats.org/officeDocument/2006/relationships/hyperlink" Target="https://www.servingsafefood.com/all-about-covid-1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04800"/>
            <a:ext cx="78486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latin typeface="+mj-lt"/>
              </a:rPr>
              <a:t>Additional Resources</a:t>
            </a:r>
          </a:p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+mj-lt"/>
              </a:rPr>
              <a:t>Professional Organizations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  <a:hlinkClick r:id="rId2"/>
              </a:rPr>
              <a:t>MAEHA.org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>
                <a:latin typeface="+mj-lt"/>
                <a:hlinkClick r:id="rId3"/>
              </a:rPr>
              <a:t>MHOA.com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>
                <a:latin typeface="+mj-lt"/>
                <a:hlinkClick r:id="rId4"/>
              </a:rPr>
              <a:t>NEHA.org</a:t>
            </a:r>
            <a:r>
              <a:rPr lang="en-US" sz="2400" dirty="0">
                <a:latin typeface="+mj-lt"/>
              </a:rPr>
              <a:t>,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dirty="0">
                <a:latin typeface="+mj-lt"/>
                <a:hlinkClick r:id="rId5"/>
              </a:rPr>
              <a:t>AFDO.org</a:t>
            </a:r>
            <a:endParaRPr lang="en-US" sz="2400" dirty="0">
              <a:latin typeface="+mj-lt"/>
            </a:endParaRPr>
          </a:p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+mj-lt"/>
              </a:rPr>
              <a:t>State, Federal, and Local Agencies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  <a:hlinkClick r:id="rId6"/>
              </a:rPr>
              <a:t>MASS.gov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>
                <a:latin typeface="+mj-lt"/>
                <a:hlinkClick r:id="rId7"/>
              </a:rPr>
              <a:t>DPH/BEH/FPP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>
                <a:latin typeface="+mj-lt"/>
                <a:hlinkClick r:id="rId8"/>
              </a:rPr>
              <a:t>FDA Retail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>
                <a:latin typeface="+mj-lt"/>
                <a:hlinkClick r:id="rId9"/>
              </a:rPr>
              <a:t>Barnstable County</a:t>
            </a:r>
            <a:endParaRPr lang="en-US" sz="2400" dirty="0">
              <a:latin typeface="+mj-lt"/>
            </a:endParaRPr>
          </a:p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+mj-lt"/>
              </a:rPr>
              <a:t>Academic Partners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  <a:hlinkClick r:id="rId10"/>
              </a:rPr>
              <a:t>MA Local PH Institute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>
                <a:latin typeface="+mj-lt"/>
                <a:hlinkClick r:id="rId11"/>
              </a:rPr>
              <a:t>UMass CAFE</a:t>
            </a:r>
            <a:endParaRPr lang="en-US" sz="2400" dirty="0">
              <a:latin typeface="+mj-lt"/>
            </a:endParaRPr>
          </a:p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+mj-lt"/>
              </a:rPr>
              <a:t>Industry Partners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  <a:hlinkClick r:id="rId12"/>
              </a:rPr>
              <a:t>MA Restaurant Assoc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>
                <a:latin typeface="+mj-lt"/>
                <a:hlinkClick r:id="rId13"/>
              </a:rPr>
              <a:t>MA Food Assoc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>
                <a:latin typeface="+mj-lt"/>
                <a:hlinkClick r:id="rId14"/>
              </a:rPr>
              <a:t>Berger Food Safety</a:t>
            </a:r>
            <a:endParaRPr lang="en-US" sz="2400" dirty="0">
              <a:latin typeface="+mj-lt"/>
            </a:endParaRPr>
          </a:p>
          <a:p>
            <a:pPr marL="285750"/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5463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4001</TotalTime>
  <Words>63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Commonwealth of Massachusetts  Executive Office of Health and Human Services Department of Public Health  Presentation to the Public Health Council</dc:title>
  <dc:creator>Moore, Michael (DPH)</dc:creator>
  <cp:lastModifiedBy>Michael Moore</cp:lastModifiedBy>
  <cp:revision>207</cp:revision>
  <cp:lastPrinted>2020-06-19T19:10:38Z</cp:lastPrinted>
  <dcterms:created xsi:type="dcterms:W3CDTF">2016-02-25T03:22:18Z</dcterms:created>
  <dcterms:modified xsi:type="dcterms:W3CDTF">2021-03-18T16:36:45Z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r8>0</vt:r8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r8>0</vt:r8>
  </property>
  <property fmtid="{D5CDD505-2E9C-101B-9397-08002B2CF9AE}" pid="7" name="Notes">
    <vt:r8>10</vt:r8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r8>16</vt:r8>
  </property>
</Properties>
</file>