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65" r:id="rId3"/>
    <p:sldId id="272" r:id="rId4"/>
    <p:sldId id="276" r:id="rId5"/>
    <p:sldId id="277" r:id="rId6"/>
    <p:sldId id="278" r:id="rId7"/>
    <p:sldId id="283" r:id="rId8"/>
    <p:sldId id="279" r:id="rId9"/>
    <p:sldId id="280" r:id="rId10"/>
    <p:sldId id="281" r:id="rId11"/>
    <p:sldId id="282" r:id="rId12"/>
    <p:sldId id="288" r:id="rId13"/>
    <p:sldId id="287" r:id="rId14"/>
    <p:sldId id="284" r:id="rId15"/>
    <p:sldId id="285" r:id="rId16"/>
    <p:sldId id="286" r:id="rId17"/>
    <p:sldId id="289" r:id="rId18"/>
    <p:sldId id="290" r:id="rId19"/>
    <p:sldId id="291" r:id="rId20"/>
    <p:sldId id="298" r:id="rId21"/>
    <p:sldId id="294" r:id="rId22"/>
    <p:sldId id="296" r:id="rId23"/>
    <p:sldId id="299" r:id="rId24"/>
    <p:sldId id="274" r:id="rId25"/>
    <p:sldId id="293" r:id="rId26"/>
    <p:sldId id="300" r:id="rId27"/>
    <p:sldId id="275" r:id="rId28"/>
    <p:sldId id="297" r:id="rId29"/>
    <p:sldId id="258" r:id="rId30"/>
    <p:sldId id="262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33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5294" autoAdjust="0"/>
  </p:normalViewPr>
  <p:slideViewPr>
    <p:cSldViewPr snapToGrid="0">
      <p:cViewPr varScale="1">
        <p:scale>
          <a:sx n="62" d="100"/>
          <a:sy n="62" d="100"/>
        </p:scale>
        <p:origin x="636" y="5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dley, Brian (DEP)" userId="723dd273-e7cb-4af0-83b6-2063d512927e" providerId="ADAL" clId="{E74A6EAF-A903-4372-82E4-C4B2B93A7DC3}"/>
    <pc:docChg chg="custSel modSld sldOrd">
      <pc:chgData name="Dudley, Brian (DEP)" userId="723dd273-e7cb-4af0-83b6-2063d512927e" providerId="ADAL" clId="{E74A6EAF-A903-4372-82E4-C4B2B93A7DC3}" dt="2021-10-19T13:48:35.607" v="32"/>
      <pc:docMkLst>
        <pc:docMk/>
      </pc:docMkLst>
      <pc:sldChg chg="modSp mod">
        <pc:chgData name="Dudley, Brian (DEP)" userId="723dd273-e7cb-4af0-83b6-2063d512927e" providerId="ADAL" clId="{E74A6EAF-A903-4372-82E4-C4B2B93A7DC3}" dt="2021-10-19T13:41:47.322" v="28" actId="20577"/>
        <pc:sldMkLst>
          <pc:docMk/>
          <pc:sldMk cId="3250670041" sldId="256"/>
        </pc:sldMkLst>
        <pc:spChg chg="mod">
          <ac:chgData name="Dudley, Brian (DEP)" userId="723dd273-e7cb-4af0-83b6-2063d512927e" providerId="ADAL" clId="{E74A6EAF-A903-4372-82E4-C4B2B93A7DC3}" dt="2021-10-19T13:41:47.322" v="28" actId="20577"/>
          <ac:spMkLst>
            <pc:docMk/>
            <pc:sldMk cId="3250670041" sldId="256"/>
            <ac:spMk id="3" creationId="{00000000-0000-0000-0000-000000000000}"/>
          </ac:spMkLst>
        </pc:spChg>
      </pc:sldChg>
      <pc:sldChg chg="ord">
        <pc:chgData name="Dudley, Brian (DEP)" userId="723dd273-e7cb-4af0-83b6-2063d512927e" providerId="ADAL" clId="{E74A6EAF-A903-4372-82E4-C4B2B93A7DC3}" dt="2021-10-19T13:48:25.841" v="30"/>
        <pc:sldMkLst>
          <pc:docMk/>
          <pc:sldMk cId="2423150882" sldId="293"/>
        </pc:sldMkLst>
      </pc:sldChg>
      <pc:sldChg chg="ord">
        <pc:chgData name="Dudley, Brian (DEP)" userId="723dd273-e7cb-4af0-83b6-2063d512927e" providerId="ADAL" clId="{E74A6EAF-A903-4372-82E4-C4B2B93A7DC3}" dt="2021-10-19T13:48:35.607" v="32"/>
        <pc:sldMkLst>
          <pc:docMk/>
          <pc:sldMk cId="1404971050" sldId="30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10/19/2021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10/19/2021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" y="0"/>
            <a:ext cx="12188826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-1" y="5102352"/>
            <a:ext cx="12188826" cy="175564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286000"/>
            <a:ext cx="9601200" cy="1517904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959352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baseline="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056B7-329B-4E98-A7DE-1095F29C9987}" type="datetime1">
              <a:rPr lang="en-US" smtClean="0"/>
              <a:t>10/19/2021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0EAD2-84F0-424D-85FA-C85CE5D7B84D}" type="datetime1">
              <a:rPr lang="en-US" smtClean="0"/>
              <a:t>10/19/2021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A335-28DE-461F-86D4-4A540BEA59B0}" type="datetime1">
              <a:rPr lang="en-US" smtClean="0"/>
              <a:t>10/19/2021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74320"/>
            <a:ext cx="12192000" cy="63093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130552"/>
            <a:ext cx="9601200" cy="2359152"/>
          </a:xfrm>
        </p:spPr>
        <p:txBody>
          <a:bodyPr anchor="b">
            <a:normAutofit/>
          </a:bodyPr>
          <a:lstStyle>
            <a:lvl1pPr algn="ctr">
              <a:defRPr sz="5400" b="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572000"/>
            <a:ext cx="96012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F9C1-51F7-4E92-A279-1FFCE980DDD9}" type="datetime1">
              <a:rPr lang="en-US" smtClean="0"/>
              <a:t>10/19/2021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A038D-FDC8-4BB1-AD53-DEF36236CCF5}" type="datetime1">
              <a:rPr lang="en-US" smtClean="0"/>
              <a:t>10/19/2021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EF73-9DB8-4763-865F-2F88181A473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305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729E3-7C8F-407D-B4C1-8AD873D40758}" type="datetime1">
              <a:rPr lang="en-US" smtClean="0"/>
              <a:t>10/19/2021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605C7-DA32-47E3-8E60-0B60D86BAF89}" type="datetime1">
              <a:rPr lang="en-US" smtClean="0"/>
              <a:t>10/19/2021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88826" cy="2743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9260F-252E-49E9-8B36-9D774100BA25}" type="datetime1">
              <a:rPr lang="en-US" smtClean="0"/>
              <a:t>10/19/2021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  <a:p>
            <a:pPr lvl="5"/>
            <a:r>
              <a:t>Sixth level</a:t>
            </a:r>
          </a:p>
          <a:p>
            <a:pPr lvl="6"/>
            <a:r>
              <a:t>Seventh level</a:t>
            </a:r>
          </a:p>
          <a:p>
            <a:pPr lvl="7"/>
            <a:r>
              <a:t>Eighth level</a:t>
            </a:r>
          </a:p>
          <a:p>
            <a:pPr lvl="8"/>
            <a:r>
              <a:t>Ninth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5DA44-6BB8-4FCD-946A-1E2EFA3D1A5F}" type="datetime1">
              <a:rPr lang="en-US" smtClean="0"/>
              <a:t>10/19/2021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301752" y="502920"/>
            <a:ext cx="670255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2C8DE-E6DB-42D9-BE6D-D9F39E19B42A}" type="datetime1">
              <a:rPr lang="en-US" smtClean="0"/>
              <a:t>10/19/2021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83680"/>
            <a:ext cx="12188826" cy="2743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2A66FFC4-1542-4DAA-837B-D6921D33E8CC}" type="datetime1">
              <a:rPr lang="en-US" smtClean="0"/>
              <a:pPr/>
              <a:t>10/19/2021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860766"/>
            <a:ext cx="9601200" cy="1517904"/>
          </a:xfrm>
        </p:spPr>
        <p:txBody>
          <a:bodyPr>
            <a:noAutofit/>
          </a:bodyPr>
          <a:lstStyle/>
          <a:p>
            <a:r>
              <a:rPr lang="en-US" sz="6000" dirty="0"/>
              <a:t>Title 5 Plan Review:</a:t>
            </a:r>
            <a:br>
              <a:rPr lang="en-US" sz="6000" dirty="0"/>
            </a:br>
            <a:r>
              <a:rPr lang="en-US" sz="6000" dirty="0"/>
              <a:t>A Hands On Approach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337" y="5330952"/>
            <a:ext cx="9703526" cy="1161288"/>
          </a:xfrm>
        </p:spPr>
        <p:txBody>
          <a:bodyPr>
            <a:normAutofit fontScale="92500" lnSpcReduction="20000"/>
          </a:bodyPr>
          <a:lstStyle/>
          <a:p>
            <a:r>
              <a:rPr lang="en-US" sz="3300" dirty="0"/>
              <a:t>Andrew Osei and Brian Dudley, MassDEP</a:t>
            </a:r>
          </a:p>
          <a:p>
            <a:r>
              <a:rPr lang="en-US" sz="3300" dirty="0"/>
              <a:t>October 21, 2021</a:t>
            </a:r>
          </a:p>
          <a:p>
            <a:r>
              <a:rPr lang="en-US" sz="3300" dirty="0"/>
              <a:t>2021 MHOA Educational conference, FALMOUTH, MA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cs typeface="Arial" charset="0"/>
              </a:rPr>
              <a:t>System Components 2:</a:t>
            </a:r>
            <a:endParaRPr lang="en-US" sz="4000" b="1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937760" cy="4422068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cs typeface="Arial" charset="0"/>
              </a:rPr>
              <a:t>To septic tank</a:t>
            </a:r>
          </a:p>
          <a:p>
            <a:pPr lvl="1">
              <a:spcBef>
                <a:spcPts val="0"/>
              </a:spcBef>
            </a:pPr>
            <a:r>
              <a:rPr lang="en-US" altLang="en-US" sz="2800" dirty="0">
                <a:cs typeface="Arial" charset="0"/>
              </a:rPr>
              <a:t>Pump type</a:t>
            </a:r>
          </a:p>
          <a:p>
            <a:pPr lvl="1">
              <a:spcBef>
                <a:spcPts val="0"/>
              </a:spcBef>
            </a:pPr>
            <a:r>
              <a:rPr lang="en-US" altLang="en-US" sz="2800" dirty="0">
                <a:cs typeface="Arial" charset="0"/>
              </a:rPr>
              <a:t>Sizing/compartments</a:t>
            </a:r>
          </a:p>
          <a:p>
            <a:r>
              <a:rPr lang="en-US" altLang="en-US" sz="3200" dirty="0">
                <a:cs typeface="Arial" charset="0"/>
              </a:rPr>
              <a:t>To d-box or SAS</a:t>
            </a:r>
          </a:p>
          <a:p>
            <a:pPr lvl="1">
              <a:spcBef>
                <a:spcPts val="0"/>
              </a:spcBef>
            </a:pPr>
            <a:r>
              <a:rPr lang="en-US" altLang="en-US" sz="2800" dirty="0">
                <a:cs typeface="Arial" charset="0"/>
              </a:rPr>
              <a:t>Material</a:t>
            </a:r>
          </a:p>
          <a:p>
            <a:pPr lvl="1">
              <a:spcBef>
                <a:spcPts val="0"/>
              </a:spcBef>
            </a:pPr>
            <a:r>
              <a:rPr lang="en-US" altLang="en-US" sz="2800" dirty="0">
                <a:cs typeface="Arial" charset="0"/>
              </a:rPr>
              <a:t>Storage</a:t>
            </a:r>
          </a:p>
          <a:p>
            <a:pPr lvl="1">
              <a:spcBef>
                <a:spcPts val="0"/>
              </a:spcBef>
            </a:pPr>
            <a:r>
              <a:rPr lang="en-US" altLang="en-US" sz="2800" dirty="0">
                <a:cs typeface="Arial" charset="0"/>
              </a:rPr>
              <a:t>Alarms</a:t>
            </a:r>
          </a:p>
          <a:p>
            <a:pPr lvl="1">
              <a:spcBef>
                <a:spcPts val="0"/>
              </a:spcBef>
            </a:pPr>
            <a:r>
              <a:rPr lang="en-US" altLang="en-US" sz="2800" dirty="0">
                <a:cs typeface="Arial" charset="0"/>
              </a:rPr>
              <a:t>Dual pumps?</a:t>
            </a:r>
            <a:endParaRPr lang="en-US" sz="2800" dirty="0"/>
          </a:p>
        </p:txBody>
      </p:sp>
      <p:sp>
        <p:nvSpPr>
          <p:cNvPr id="9" name="Content Placeholder 10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Material</a:t>
            </a:r>
          </a:p>
          <a:p>
            <a:r>
              <a:rPr lang="en-US" sz="3200" dirty="0"/>
              <a:t>Sump size</a:t>
            </a:r>
          </a:p>
          <a:p>
            <a:r>
              <a:rPr lang="en-US" sz="3200" dirty="0"/>
              <a:t>Level outlets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idx="1"/>
          </p:nvPr>
        </p:nvSpPr>
        <p:spPr>
          <a:xfrm>
            <a:off x="1310640" y="1837464"/>
            <a:ext cx="4572000" cy="766588"/>
          </a:xfrm>
        </p:spPr>
        <p:txBody>
          <a:bodyPr>
            <a:normAutofit/>
          </a:bodyPr>
          <a:lstStyle/>
          <a:p>
            <a:r>
              <a:rPr lang="en-US" sz="3200" b="1" dirty="0"/>
              <a:t>Pump Chamber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6248400" y="1837464"/>
            <a:ext cx="4572000" cy="766588"/>
          </a:xfrm>
        </p:spPr>
        <p:txBody>
          <a:bodyPr>
            <a:normAutofit/>
          </a:bodyPr>
          <a:lstStyle/>
          <a:p>
            <a:r>
              <a:rPr lang="en-US" sz="3200" b="1" dirty="0"/>
              <a:t>Distribution Box</a:t>
            </a:r>
          </a:p>
        </p:txBody>
      </p:sp>
    </p:spTree>
    <p:extLst>
      <p:ext uri="{BB962C8B-B14F-4D97-AF65-F5344CB8AC3E}">
        <p14:creationId xmlns:p14="http://schemas.microsoft.com/office/powerpoint/2010/main" val="23521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cs typeface="Arial" charset="0"/>
              </a:rPr>
              <a:t>System Components 3 – SASs: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1120" y="1901952"/>
            <a:ext cx="10662458" cy="474823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altLang="en-US" sz="3600" dirty="0">
                <a:cs typeface="Arial" charset="0"/>
              </a:rPr>
              <a:t>Type – bed/field, trench, gallery/pit/chamber</a:t>
            </a:r>
          </a:p>
          <a:p>
            <a:pPr>
              <a:spcBef>
                <a:spcPts val="0"/>
              </a:spcBef>
            </a:pPr>
            <a:r>
              <a:rPr lang="en-US" altLang="en-US" sz="3600" dirty="0">
                <a:cs typeface="Arial" charset="0"/>
              </a:rPr>
              <a:t>LTAR</a:t>
            </a:r>
          </a:p>
          <a:p>
            <a:pPr>
              <a:spcBef>
                <a:spcPts val="0"/>
              </a:spcBef>
            </a:pPr>
            <a:r>
              <a:rPr lang="en-US" altLang="en-US" sz="3600" dirty="0">
                <a:cs typeface="Arial" charset="0"/>
              </a:rPr>
              <a:t>Size</a:t>
            </a:r>
          </a:p>
          <a:p>
            <a:pPr>
              <a:spcBef>
                <a:spcPts val="0"/>
              </a:spcBef>
            </a:pPr>
            <a:r>
              <a:rPr lang="en-US" altLang="en-US" sz="3600" dirty="0">
                <a:cs typeface="Arial" charset="0"/>
              </a:rPr>
              <a:t>Calculations shown – Mounding calculations?</a:t>
            </a:r>
          </a:p>
          <a:p>
            <a:pPr>
              <a:spcBef>
                <a:spcPts val="0"/>
              </a:spcBef>
            </a:pPr>
            <a:r>
              <a:rPr lang="en-US" altLang="en-US" sz="3600" dirty="0">
                <a:cs typeface="Arial" charset="0"/>
              </a:rPr>
              <a:t>Reductions taken?</a:t>
            </a:r>
          </a:p>
          <a:p>
            <a:pPr>
              <a:spcBef>
                <a:spcPts val="0"/>
              </a:spcBef>
            </a:pPr>
            <a:r>
              <a:rPr lang="en-US" altLang="en-US" sz="3600" dirty="0">
                <a:cs typeface="Arial" charset="0"/>
              </a:rPr>
              <a:t>Adequate depth to groundwater</a:t>
            </a:r>
            <a:endParaRPr lang="en-US" altLang="en-US" sz="3600" dirty="0"/>
          </a:p>
          <a:p>
            <a:pPr>
              <a:spcBef>
                <a:spcPts val="0"/>
              </a:spcBef>
            </a:pPr>
            <a:r>
              <a:rPr lang="en-US" altLang="en-US" sz="3600" dirty="0">
                <a:cs typeface="Arial" charset="0"/>
              </a:rPr>
              <a:t>Venting</a:t>
            </a:r>
          </a:p>
          <a:p>
            <a:pPr>
              <a:spcBef>
                <a:spcPts val="0"/>
              </a:spcBef>
            </a:pPr>
            <a:r>
              <a:rPr lang="en-US" altLang="en-US" sz="3600" dirty="0">
                <a:cs typeface="Arial" charset="0"/>
              </a:rPr>
              <a:t>Inspection 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07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Non-conventional Systems</a:t>
            </a:r>
          </a:p>
        </p:txBody>
      </p:sp>
    </p:spTree>
    <p:extLst>
      <p:ext uri="{BB962C8B-B14F-4D97-AF65-F5344CB8AC3E}">
        <p14:creationId xmlns:p14="http://schemas.microsoft.com/office/powerpoint/2010/main" val="3636555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cs typeface="Arial" charset="0"/>
              </a:rPr>
              <a:t>Non-conventional System Designs: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1120" y="1901952"/>
            <a:ext cx="9677400" cy="4956048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cs typeface="Arial" charset="0"/>
              </a:rPr>
              <a:t>Tight tank</a:t>
            </a:r>
          </a:p>
          <a:p>
            <a:r>
              <a:rPr lang="en-US" altLang="en-US" sz="3200" dirty="0">
                <a:cs typeface="Arial" charset="0"/>
              </a:rPr>
              <a:t>Shared system (cluster or not)</a:t>
            </a:r>
          </a:p>
          <a:p>
            <a:r>
              <a:rPr lang="en-US" altLang="en-US" sz="3200" dirty="0">
                <a:cs typeface="Arial" charset="0"/>
              </a:rPr>
              <a:t>Nitrogen aggregation approval</a:t>
            </a:r>
          </a:p>
          <a:p>
            <a:r>
              <a:rPr lang="en-US" altLang="en-US" sz="3200" dirty="0">
                <a:cs typeface="Arial" charset="0"/>
              </a:rPr>
              <a:t>Alternative technology</a:t>
            </a:r>
          </a:p>
          <a:p>
            <a:pPr lvl="1">
              <a:spcBef>
                <a:spcPts val="0"/>
              </a:spcBef>
            </a:pPr>
            <a:r>
              <a:rPr lang="en-US" altLang="en-US" sz="3200" dirty="0">
                <a:cs typeface="Arial" charset="0"/>
              </a:rPr>
              <a:t>Secondary treatment unit (STU)</a:t>
            </a:r>
          </a:p>
          <a:p>
            <a:pPr lvl="1">
              <a:spcBef>
                <a:spcPts val="0"/>
              </a:spcBef>
            </a:pPr>
            <a:r>
              <a:rPr lang="en-US" altLang="en-US" sz="3200" dirty="0">
                <a:cs typeface="Arial" charset="0"/>
              </a:rPr>
              <a:t>Patented sand filter</a:t>
            </a:r>
          </a:p>
          <a:p>
            <a:pPr lvl="1">
              <a:spcBef>
                <a:spcPts val="0"/>
              </a:spcBef>
            </a:pPr>
            <a:r>
              <a:rPr lang="en-US" altLang="en-US" sz="3200" dirty="0">
                <a:cs typeface="Arial" charset="0"/>
              </a:rPr>
              <a:t>Drip dispersal system</a:t>
            </a:r>
          </a:p>
          <a:p>
            <a:pPr lvl="1">
              <a:spcBef>
                <a:spcPts val="0"/>
              </a:spcBef>
            </a:pPr>
            <a:r>
              <a:rPr lang="en-US" altLang="en-US" sz="3200" dirty="0">
                <a:cs typeface="Arial" charset="0"/>
              </a:rPr>
              <a:t>Alternative SAS</a:t>
            </a:r>
          </a:p>
          <a:p>
            <a:endParaRPr lang="en-US" dirty="0"/>
          </a:p>
        </p:txBody>
      </p:sp>
      <p:pic>
        <p:nvPicPr>
          <p:cNvPr id="4" name="Picture 3" descr="Picture 0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472" y="2100580"/>
            <a:ext cx="4211828" cy="3094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0349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cs typeface="Arial" charset="0"/>
              </a:rPr>
              <a:t>Alternative Technology Considerations: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>
                <a:cs typeface="Arial" charset="0"/>
              </a:rPr>
              <a:t>Type of MassDEP issued approval</a:t>
            </a:r>
          </a:p>
          <a:p>
            <a:r>
              <a:rPr lang="en-US" altLang="en-US" sz="3200" dirty="0">
                <a:cs typeface="Arial" charset="0"/>
              </a:rPr>
              <a:t>Model of the technology</a:t>
            </a:r>
          </a:p>
          <a:p>
            <a:r>
              <a:rPr lang="en-US" altLang="en-US" sz="3200" dirty="0">
                <a:cs typeface="Arial" charset="0"/>
              </a:rPr>
              <a:t>Compliance with terms and conditions of approvals</a:t>
            </a:r>
          </a:p>
          <a:p>
            <a:pPr lvl="1"/>
            <a:r>
              <a:rPr lang="en-US" altLang="en-US" sz="2800" dirty="0">
                <a:cs typeface="Arial" charset="0"/>
              </a:rPr>
              <a:t>Best feasible alternative identification and siting</a:t>
            </a:r>
          </a:p>
          <a:p>
            <a:pPr lvl="1"/>
            <a:r>
              <a:rPr lang="en-US" altLang="en-US" sz="2800" dirty="0">
                <a:cs typeface="Arial" charset="0"/>
              </a:rPr>
              <a:t>Owner acknowledgement</a:t>
            </a:r>
          </a:p>
          <a:p>
            <a:pPr lvl="1"/>
            <a:r>
              <a:rPr lang="en-US" altLang="en-US" sz="2800" dirty="0">
                <a:cs typeface="Arial" charset="0"/>
              </a:rPr>
              <a:t>Deed notice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8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Checklists</a:t>
            </a:r>
          </a:p>
        </p:txBody>
      </p:sp>
    </p:spTree>
    <p:extLst>
      <p:ext uri="{BB962C8B-B14F-4D97-AF65-F5344CB8AC3E}">
        <p14:creationId xmlns:p14="http://schemas.microsoft.com/office/powerpoint/2010/main" val="2020992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8945880" y="637540"/>
            <a:ext cx="2087880" cy="1889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WHY?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285238" y="4279046"/>
            <a:ext cx="2087880" cy="1889760"/>
            <a:chOff x="2842260" y="3413760"/>
            <a:chExt cx="2087880" cy="1889760"/>
          </a:xfrm>
        </p:grpSpPr>
        <p:sp>
          <p:nvSpPr>
            <p:cNvPr id="8" name="Oval 7"/>
            <p:cNvSpPr/>
            <p:nvPr/>
          </p:nvSpPr>
          <p:spPr>
            <a:xfrm>
              <a:off x="2842260" y="3413760"/>
              <a:ext cx="2087880" cy="188976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941967" y="3952220"/>
              <a:ext cx="1888465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4000" b="1" dirty="0"/>
                <a:t>WHAT?</a:t>
              </a:r>
              <a:endParaRPr lang="en-US" sz="40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8945879" y="4387423"/>
            <a:ext cx="2087880" cy="1889760"/>
            <a:chOff x="213360" y="3916680"/>
            <a:chExt cx="2087880" cy="1889760"/>
          </a:xfrm>
        </p:grpSpPr>
        <p:sp>
          <p:nvSpPr>
            <p:cNvPr id="9" name="Oval 8"/>
            <p:cNvSpPr/>
            <p:nvPr/>
          </p:nvSpPr>
          <p:spPr>
            <a:xfrm>
              <a:off x="213360" y="3916680"/>
              <a:ext cx="2087880" cy="188976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13067" y="4507617"/>
              <a:ext cx="1888465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4000" b="1" dirty="0"/>
                <a:t>HOW?</a:t>
              </a:r>
              <a:endParaRPr lang="en-US" sz="40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285238" y="568960"/>
            <a:ext cx="2087880" cy="2026920"/>
            <a:chOff x="7269480" y="3230880"/>
            <a:chExt cx="2087880" cy="2026920"/>
          </a:xfrm>
        </p:grpSpPr>
        <p:sp>
          <p:nvSpPr>
            <p:cNvPr id="7" name="Oval 6"/>
            <p:cNvSpPr/>
            <p:nvPr/>
          </p:nvSpPr>
          <p:spPr>
            <a:xfrm flipV="1">
              <a:off x="7269480" y="3230880"/>
              <a:ext cx="2087880" cy="20269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369187" y="3890397"/>
              <a:ext cx="1888465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4000" b="1" dirty="0"/>
                <a:t>WHO?</a:t>
              </a:r>
              <a:endParaRPr lang="en-US" sz="4000" dirty="0"/>
            </a:p>
          </p:txBody>
        </p:sp>
      </p:grpSp>
      <p:sp>
        <p:nvSpPr>
          <p:cNvPr id="22" name="Isosceles Triangle 21"/>
          <p:cNvSpPr/>
          <p:nvPr/>
        </p:nvSpPr>
        <p:spPr>
          <a:xfrm>
            <a:off x="4368164" y="1366292"/>
            <a:ext cx="3602355" cy="2322016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Isosceles Triangle 23"/>
          <p:cNvSpPr/>
          <p:nvPr/>
        </p:nvSpPr>
        <p:spPr>
          <a:xfrm flipV="1">
            <a:off x="4383403" y="3688308"/>
            <a:ext cx="3602355" cy="2322016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C:\Users\cgolden\AppData\Local\Microsoft\Windows\Temporary Internet Files\Content.IE5\TDEVY2LL\Vaultz-locking-toolbox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900" y="2173366"/>
            <a:ext cx="3004820" cy="3004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714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Who Benefits from Checklists?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Health Department staff</a:t>
            </a:r>
          </a:p>
          <a:p>
            <a:r>
              <a:rPr lang="en-US" sz="3200" dirty="0"/>
              <a:t>Board of Health members</a:t>
            </a:r>
          </a:p>
          <a:p>
            <a:r>
              <a:rPr lang="en-US" sz="3200" dirty="0"/>
              <a:t>Consultants to the </a:t>
            </a:r>
            <a:r>
              <a:rPr lang="en-US" sz="3200" dirty="0" err="1"/>
              <a:t>Dept</a:t>
            </a:r>
            <a:r>
              <a:rPr lang="en-US" sz="3200" dirty="0"/>
              <a:t>/BOH</a:t>
            </a:r>
          </a:p>
          <a:p>
            <a:r>
              <a:rPr lang="en-US" sz="3200" dirty="0"/>
              <a:t>Designers</a:t>
            </a:r>
          </a:p>
          <a:p>
            <a:r>
              <a:rPr lang="en-US" sz="3200" dirty="0"/>
              <a:t>Installers</a:t>
            </a:r>
          </a:p>
          <a:p>
            <a:r>
              <a:rPr lang="en-US" sz="3200" dirty="0"/>
              <a:t>Property owners/public</a:t>
            </a:r>
          </a:p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1577340"/>
            <a:ext cx="4876800" cy="4678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244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Why Use a Checklist?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Multiple programs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3200" dirty="0"/>
              <a:t>Septic</a:t>
            </a:r>
          </a:p>
          <a:p>
            <a:pPr>
              <a:spcBef>
                <a:spcPts val="600"/>
              </a:spcBef>
            </a:pPr>
            <a:r>
              <a:rPr lang="en-US" sz="3200" dirty="0"/>
              <a:t>Food</a:t>
            </a:r>
          </a:p>
          <a:p>
            <a:pPr>
              <a:spcBef>
                <a:spcPts val="600"/>
              </a:spcBef>
            </a:pPr>
            <a:r>
              <a:rPr lang="en-US" sz="3200" dirty="0"/>
              <a:t>Housing</a:t>
            </a:r>
          </a:p>
          <a:p>
            <a:pPr>
              <a:spcBef>
                <a:spcPts val="600"/>
              </a:spcBef>
            </a:pPr>
            <a:r>
              <a:rPr lang="en-US" sz="3200" dirty="0"/>
              <a:t>Pools</a:t>
            </a:r>
          </a:p>
          <a:p>
            <a:pPr>
              <a:spcBef>
                <a:spcPts val="600"/>
              </a:spcBef>
            </a:pPr>
            <a:r>
              <a:rPr lang="en-US" sz="3200" dirty="0"/>
              <a:t>Public health/nursing</a:t>
            </a:r>
          </a:p>
          <a:p>
            <a:pPr>
              <a:spcBef>
                <a:spcPts val="600"/>
              </a:spcBef>
            </a:pPr>
            <a:r>
              <a:rPr lang="en-US" sz="3200" dirty="0"/>
              <a:t>Emergency preparedness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Multiple reviewers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278880" y="2740733"/>
            <a:ext cx="5577840" cy="326382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3200" dirty="0"/>
              <a:t>BOH staff</a:t>
            </a:r>
          </a:p>
          <a:p>
            <a:pPr>
              <a:spcBef>
                <a:spcPts val="600"/>
              </a:spcBef>
            </a:pPr>
            <a:r>
              <a:rPr lang="en-US" sz="3200" dirty="0"/>
              <a:t>Town/City engineering staff</a:t>
            </a:r>
          </a:p>
          <a:p>
            <a:pPr>
              <a:spcBef>
                <a:spcPts val="600"/>
              </a:spcBef>
            </a:pPr>
            <a:r>
              <a:rPr lang="en-US" sz="3200" dirty="0"/>
              <a:t>Consultants</a:t>
            </a:r>
          </a:p>
          <a:p>
            <a:pPr>
              <a:spcBef>
                <a:spcPts val="600"/>
              </a:spcBef>
            </a:pPr>
            <a:r>
              <a:rPr lang="en-US" sz="3200" dirty="0"/>
              <a:t>Others</a:t>
            </a:r>
          </a:p>
          <a:p>
            <a:pPr lvl="1">
              <a:spcBef>
                <a:spcPts val="600"/>
              </a:spcBef>
            </a:pPr>
            <a:r>
              <a:rPr lang="en-US" sz="3200" dirty="0" err="1"/>
              <a:t>ConCom</a:t>
            </a:r>
            <a:endParaRPr lang="en-US" sz="3200" dirty="0"/>
          </a:p>
          <a:p>
            <a:pPr lvl="1">
              <a:spcBef>
                <a:spcPts val="600"/>
              </a:spcBef>
            </a:pPr>
            <a:r>
              <a:rPr lang="en-US" sz="3200" dirty="0"/>
              <a:t>Building Dept.</a:t>
            </a:r>
          </a:p>
          <a:p>
            <a:pPr lvl="1">
              <a:spcBef>
                <a:spcPts val="600"/>
              </a:spcBef>
            </a:pPr>
            <a:r>
              <a:rPr lang="en-US" sz="3200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924012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869" y="467360"/>
            <a:ext cx="9509760" cy="1233424"/>
          </a:xfrm>
        </p:spPr>
        <p:txBody>
          <a:bodyPr>
            <a:normAutofit/>
          </a:bodyPr>
          <a:lstStyle/>
          <a:p>
            <a:r>
              <a:rPr lang="en-US" sz="4000" b="1" dirty="0"/>
              <a:t>Some things to Include in a Checklist(s):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Regulations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Title 5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Local bylaw</a:t>
            </a:r>
          </a:p>
          <a:p>
            <a:pPr>
              <a:spcBef>
                <a:spcPts val="600"/>
              </a:spcBef>
            </a:pPr>
            <a:r>
              <a:rPr lang="en-US" sz="3200" dirty="0"/>
              <a:t>Design flow</a:t>
            </a:r>
          </a:p>
          <a:p>
            <a:pPr>
              <a:spcBef>
                <a:spcPts val="600"/>
              </a:spcBef>
            </a:pPr>
            <a:r>
              <a:rPr lang="en-US" sz="3200" dirty="0"/>
              <a:t>Soil testing</a:t>
            </a:r>
          </a:p>
          <a:p>
            <a:pPr>
              <a:spcBef>
                <a:spcPts val="600"/>
              </a:spcBef>
            </a:pPr>
            <a:r>
              <a:rPr lang="en-US" sz="3200" dirty="0"/>
              <a:t>Component standards</a:t>
            </a:r>
          </a:p>
          <a:p>
            <a:pPr>
              <a:spcBef>
                <a:spcPts val="600"/>
              </a:spcBef>
            </a:pPr>
            <a:r>
              <a:rPr lang="en-US" sz="3200" dirty="0"/>
              <a:t>SAS design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91200" y="1901952"/>
            <a:ext cx="6720840" cy="413308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3200" dirty="0"/>
              <a:t>Tight tanks</a:t>
            </a:r>
          </a:p>
          <a:p>
            <a:pPr>
              <a:spcBef>
                <a:spcPts val="600"/>
              </a:spcBef>
            </a:pPr>
            <a:r>
              <a:rPr lang="en-US" sz="3200" dirty="0"/>
              <a:t>Greywater systems</a:t>
            </a:r>
          </a:p>
          <a:p>
            <a:pPr>
              <a:spcBef>
                <a:spcPts val="600"/>
              </a:spcBef>
            </a:pPr>
            <a:r>
              <a:rPr lang="en-US" sz="3200" dirty="0"/>
              <a:t>Alternative technologies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Standard conditions</a:t>
            </a:r>
          </a:p>
          <a:p>
            <a:pPr>
              <a:spcBef>
                <a:spcPts val="600"/>
              </a:spcBef>
            </a:pPr>
            <a:r>
              <a:rPr lang="en-US" sz="3200" dirty="0"/>
              <a:t>Nitrogen aggregation approvals </a:t>
            </a:r>
          </a:p>
          <a:p>
            <a:pPr>
              <a:spcBef>
                <a:spcPts val="600"/>
              </a:spcBef>
            </a:pPr>
            <a:r>
              <a:rPr lang="en-US" sz="3200" dirty="0"/>
              <a:t>Shared systems</a:t>
            </a:r>
          </a:p>
          <a:p>
            <a:pPr>
              <a:spcBef>
                <a:spcPts val="600"/>
              </a:spcBef>
            </a:pPr>
            <a:r>
              <a:rPr lang="en-US" sz="3200" dirty="0"/>
              <a:t>Timelines for review</a:t>
            </a:r>
          </a:p>
        </p:txBody>
      </p:sp>
    </p:spTree>
    <p:extLst>
      <p:ext uri="{BB962C8B-B14F-4D97-AF65-F5344CB8AC3E}">
        <p14:creationId xmlns:p14="http://schemas.microsoft.com/office/powerpoint/2010/main" val="1664694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DISCLAIMERS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341120" y="1901953"/>
            <a:ext cx="9984377" cy="3989396"/>
          </a:xfrm>
        </p:spPr>
        <p:txBody>
          <a:bodyPr>
            <a:noAutofit/>
          </a:bodyPr>
          <a:lstStyle/>
          <a:p>
            <a:r>
              <a:rPr lang="en-US" sz="3200" dirty="0"/>
              <a:t>Any proprietary technology mentioned in this presentation is used purely as an example and its inclusion does not constitute a comment on or endorsement of the technology by the presenter or MassDEP. </a:t>
            </a:r>
          </a:p>
          <a:p>
            <a:r>
              <a:rPr lang="en-US" sz="3200" dirty="0"/>
              <a:t>This presentation relates solely to 310 CMR 15.000, Title 5 of the State Environmental Code.  Many municipalities have regulations that are more restrictive than Title 5.</a:t>
            </a:r>
          </a:p>
        </p:txBody>
      </p:sp>
    </p:spTree>
    <p:extLst>
      <p:ext uri="{BB962C8B-B14F-4D97-AF65-F5344CB8AC3E}">
        <p14:creationId xmlns:p14="http://schemas.microsoft.com/office/powerpoint/2010/main" val="277185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How Do You Create a Checklist?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1120" y="1901952"/>
            <a:ext cx="9585960" cy="2822447"/>
          </a:xfrm>
        </p:spPr>
        <p:txBody>
          <a:bodyPr>
            <a:normAutofit/>
          </a:bodyPr>
          <a:lstStyle/>
          <a:p>
            <a:r>
              <a:rPr lang="en-US" sz="3200" dirty="0"/>
              <a:t>Make your own from scratch</a:t>
            </a:r>
          </a:p>
          <a:p>
            <a:r>
              <a:rPr lang="en-US" sz="3200" dirty="0"/>
              <a:t>310 CMR 15.220, especially 15.220(4)</a:t>
            </a:r>
          </a:p>
          <a:p>
            <a:r>
              <a:rPr lang="en-US" sz="3200" dirty="0"/>
              <a:t>Barnstable County Health Department</a:t>
            </a:r>
          </a:p>
          <a:p>
            <a:r>
              <a:rPr lang="en-US" sz="3200" dirty="0"/>
              <a:t>MassDEP</a:t>
            </a:r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4703893"/>
            <a:ext cx="101650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1" indent="0">
              <a:buNone/>
            </a:pPr>
            <a:r>
              <a:rPr lang="en-US" sz="3200" dirty="0"/>
              <a:t>Recommended:</a:t>
            </a:r>
          </a:p>
          <a:p>
            <a:pPr marL="365760" lvl="1" indent="0">
              <a:buNone/>
            </a:pPr>
            <a:r>
              <a:rPr lang="en-US" sz="3200" dirty="0"/>
              <a:t>Start with MassDEP’s revised checklist (Sep 2019) and remember to include any local bylaws/regulations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36320" y="4551463"/>
            <a:ext cx="9966960" cy="187452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291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Deficiency and Approval Letters</a:t>
            </a:r>
          </a:p>
        </p:txBody>
      </p:sp>
    </p:spTree>
    <p:extLst>
      <p:ext uri="{BB962C8B-B14F-4D97-AF65-F5344CB8AC3E}">
        <p14:creationId xmlns:p14="http://schemas.microsoft.com/office/powerpoint/2010/main" val="4021790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Standard Letters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deficiency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356360" y="2557852"/>
            <a:ext cx="4541520" cy="4117268"/>
          </a:xfrm>
        </p:spPr>
        <p:txBody>
          <a:bodyPr>
            <a:normAutofit/>
          </a:bodyPr>
          <a:lstStyle/>
          <a:p>
            <a:r>
              <a:rPr lang="en-US" sz="2800" dirty="0"/>
              <a:t>Deficiency date</a:t>
            </a:r>
          </a:p>
          <a:p>
            <a:r>
              <a:rPr lang="en-US" sz="2800" dirty="0"/>
              <a:t>Meeting or hearing date</a:t>
            </a:r>
          </a:p>
          <a:p>
            <a:r>
              <a:rPr lang="en-US" sz="2800" dirty="0"/>
              <a:t>Plan name, date &amp; designer</a:t>
            </a:r>
          </a:p>
          <a:p>
            <a:r>
              <a:rPr lang="en-US" sz="2800" dirty="0"/>
              <a:t>Deficiencies</a:t>
            </a:r>
          </a:p>
          <a:p>
            <a:pPr lvl="1"/>
            <a:r>
              <a:rPr lang="en-US" sz="2600" dirty="0"/>
              <a:t>Listed &amp; detailed</a:t>
            </a:r>
          </a:p>
          <a:p>
            <a:pPr lvl="1"/>
            <a:r>
              <a:rPr lang="en-US" sz="2600" dirty="0"/>
              <a:t>Regulatory, policy, guidance &amp; approval citations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approval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294120" y="2557852"/>
            <a:ext cx="5074920" cy="3919148"/>
          </a:xfrm>
        </p:spPr>
        <p:txBody>
          <a:bodyPr>
            <a:normAutofit/>
          </a:bodyPr>
          <a:lstStyle/>
          <a:p>
            <a:r>
              <a:rPr lang="en-US" sz="2800" dirty="0"/>
              <a:t>Approval date</a:t>
            </a:r>
          </a:p>
          <a:p>
            <a:r>
              <a:rPr lang="en-US" sz="2800" dirty="0"/>
              <a:t>Meeting or hearing date</a:t>
            </a:r>
          </a:p>
          <a:p>
            <a:r>
              <a:rPr lang="en-US" sz="2800" dirty="0"/>
              <a:t>Plan name, date &amp; designer</a:t>
            </a:r>
          </a:p>
          <a:p>
            <a:r>
              <a:rPr lang="en-US" sz="2800" dirty="0"/>
              <a:t>Special conditions</a:t>
            </a:r>
          </a:p>
          <a:p>
            <a:pPr lvl="1"/>
            <a:r>
              <a:rPr lang="en-US" sz="2600" dirty="0"/>
              <a:t>Coordination with BOH agent</a:t>
            </a:r>
          </a:p>
          <a:p>
            <a:pPr lvl="1"/>
            <a:r>
              <a:rPr lang="en-US" sz="2600" dirty="0"/>
              <a:t>Flagging of components</a:t>
            </a:r>
          </a:p>
          <a:p>
            <a:pPr lvl="1"/>
            <a:r>
              <a:rPr lang="en-US" sz="2600" dirty="0"/>
              <a:t>Watertightness testing, etc.</a:t>
            </a:r>
          </a:p>
        </p:txBody>
      </p:sp>
    </p:spTree>
    <p:extLst>
      <p:ext uri="{BB962C8B-B14F-4D97-AF65-F5344CB8AC3E}">
        <p14:creationId xmlns:p14="http://schemas.microsoft.com/office/powerpoint/2010/main" val="2225460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Wrap-Up</a:t>
            </a:r>
          </a:p>
        </p:txBody>
      </p:sp>
    </p:spTree>
    <p:extLst>
      <p:ext uri="{BB962C8B-B14F-4D97-AF65-F5344CB8AC3E}">
        <p14:creationId xmlns:p14="http://schemas.microsoft.com/office/powerpoint/2010/main" val="711627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Common Barriers to Compliant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>
                <a:cs typeface="Arial" charset="0"/>
              </a:rPr>
              <a:t>Poor soils;</a:t>
            </a:r>
          </a:p>
          <a:p>
            <a:r>
              <a:rPr lang="en-US" altLang="en-US" sz="3200" dirty="0">
                <a:cs typeface="Arial" charset="0"/>
              </a:rPr>
              <a:t>Ledge;</a:t>
            </a:r>
          </a:p>
          <a:p>
            <a:r>
              <a:rPr lang="en-US" altLang="en-US" sz="3200" dirty="0">
                <a:cs typeface="Arial" charset="0"/>
              </a:rPr>
              <a:t>Small lot;</a:t>
            </a:r>
          </a:p>
          <a:p>
            <a:r>
              <a:rPr lang="en-US" altLang="en-US" sz="3200" dirty="0">
                <a:cs typeface="Arial" charset="0"/>
              </a:rPr>
              <a:t>Wetlands;</a:t>
            </a:r>
          </a:p>
          <a:p>
            <a:r>
              <a:rPr lang="en-US" altLang="en-US" sz="3200" dirty="0">
                <a:cs typeface="Arial" charset="0"/>
              </a:rPr>
              <a:t>On-site well; or</a:t>
            </a:r>
          </a:p>
          <a:p>
            <a:r>
              <a:rPr lang="en-US" altLang="en-US" sz="3200" dirty="0">
                <a:cs typeface="Arial" charset="0"/>
              </a:rPr>
              <a:t>Any combination/permutation of the above.</a:t>
            </a:r>
          </a:p>
        </p:txBody>
      </p:sp>
    </p:spTree>
    <p:extLst>
      <p:ext uri="{BB962C8B-B14F-4D97-AF65-F5344CB8AC3E}">
        <p14:creationId xmlns:p14="http://schemas.microsoft.com/office/powerpoint/2010/main" val="1961887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96640" y="426720"/>
            <a:ext cx="4876800" cy="5882640"/>
          </a:xfrm>
          <a:prstGeom prst="rect">
            <a:avLst/>
          </a:prstGeom>
          <a:solidFill>
            <a:schemeClr val="bg2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57800" y="594360"/>
            <a:ext cx="1889760" cy="5547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01040" y="1188720"/>
            <a:ext cx="10668000" cy="4526280"/>
          </a:xfrm>
          <a:prstGeom prst="rect">
            <a:avLst/>
          </a:prstGeom>
          <a:solidFill>
            <a:schemeClr val="bg2">
              <a:lumMod val="85000"/>
              <a:lumOff val="1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Hands On Exercise</a:t>
            </a:r>
          </a:p>
        </p:txBody>
      </p:sp>
    </p:spTree>
    <p:extLst>
      <p:ext uri="{BB962C8B-B14F-4D97-AF65-F5344CB8AC3E}">
        <p14:creationId xmlns:p14="http://schemas.microsoft.com/office/powerpoint/2010/main" val="2423150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4495" y="731520"/>
            <a:ext cx="9543011" cy="12136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7375" y="467360"/>
            <a:ext cx="9509760" cy="1233424"/>
          </a:xfrm>
        </p:spPr>
        <p:txBody>
          <a:bodyPr>
            <a:normAutofit/>
          </a:bodyPr>
          <a:lstStyle/>
          <a:p>
            <a:r>
              <a:rPr lang="en-US" sz="5400" b="1" dirty="0"/>
              <a:t>Acknowledgements and Thanks</a:t>
            </a:r>
          </a:p>
        </p:txBody>
      </p:sp>
      <p:sp>
        <p:nvSpPr>
          <p:cNvPr id="5" name="Rectangle 4"/>
          <p:cNvSpPr/>
          <p:nvPr/>
        </p:nvSpPr>
        <p:spPr>
          <a:xfrm>
            <a:off x="1324495" y="2177935"/>
            <a:ext cx="9543011" cy="31754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3120044" y="2094807"/>
            <a:ext cx="5358938" cy="814647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Demo Plan preparation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357746" y="3073241"/>
            <a:ext cx="4572000" cy="3288847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Kirk </a:t>
            </a:r>
            <a:r>
              <a:rPr lang="en-US" sz="3600" dirty="0" err="1">
                <a:solidFill>
                  <a:schemeClr val="bg1"/>
                </a:solidFill>
              </a:rPr>
              <a:t>FitzPatrick</a:t>
            </a:r>
            <a:r>
              <a:rPr lang="en-US" sz="3600" dirty="0">
                <a:solidFill>
                  <a:schemeClr val="bg1"/>
                </a:solidFill>
              </a:rPr>
              <a:t>, E.I.T.</a:t>
            </a:r>
          </a:p>
          <a:p>
            <a:pPr marL="4572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Civil Solutions</a:t>
            </a:r>
          </a:p>
          <a:p>
            <a:pPr marL="4572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Westford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6295506" y="3073241"/>
            <a:ext cx="4572000" cy="3288847"/>
          </a:xfrm>
        </p:spPr>
        <p:txBody>
          <a:bodyPr/>
          <a:lstStyle/>
          <a:p>
            <a:pPr marL="4572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Kevin Richie, P.E.</a:t>
            </a:r>
          </a:p>
          <a:p>
            <a:pPr marL="4572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Civil Solutions</a:t>
            </a:r>
          </a:p>
          <a:p>
            <a:pPr marL="4572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Westford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971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There are only two rules for upgrades…..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b="1" dirty="0"/>
              <a:t>Rule # 1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56360" y="2740732"/>
            <a:ext cx="4572000" cy="3288847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200" dirty="0"/>
              <a:t>Full compliance is always the goal!</a:t>
            </a:r>
          </a:p>
          <a:p>
            <a:pPr marL="45720" indent="0">
              <a:buNone/>
            </a:pPr>
            <a:r>
              <a:rPr lang="en-US" sz="3200" dirty="0"/>
              <a:t>[310 CMR 15.404(1)]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Rule #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120" y="2740732"/>
            <a:ext cx="4572000" cy="3288847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200" dirty="0"/>
              <a:t>Don’t forget Rule #1!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249680" y="259084"/>
            <a:ext cx="9692640" cy="6161313"/>
            <a:chOff x="1173480" y="396242"/>
            <a:chExt cx="9692640" cy="6161313"/>
          </a:xfrm>
        </p:grpSpPr>
        <p:sp>
          <p:nvSpPr>
            <p:cNvPr id="8" name="Rectangle 7"/>
            <p:cNvSpPr/>
            <p:nvPr/>
          </p:nvSpPr>
          <p:spPr>
            <a:xfrm>
              <a:off x="1173480" y="396242"/>
              <a:ext cx="9692640" cy="6161313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83080" y="396242"/>
              <a:ext cx="8625840" cy="61613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7949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  <p:bldP spid="5" grpId="0" build="p"/>
      <p:bldP spid="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81300" y="4480560"/>
            <a:ext cx="14859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891064" y="533163"/>
            <a:ext cx="133981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b="1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903244" y="4126468"/>
            <a:ext cx="14859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960644" y="1097786"/>
            <a:ext cx="14859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05904" y="2644855"/>
            <a:ext cx="33973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latin typeface="+mj-lt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45198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MassDEP REGIONAL CONTACTS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5079906" y="1792968"/>
            <a:ext cx="11291435" cy="5779136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tabLst>
                <a:tab pos="3149600" algn="l"/>
                <a:tab pos="7315200" algn="l"/>
              </a:tabLst>
            </a:pPr>
            <a:endParaRPr lang="en-US" sz="1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tabLst>
                <a:tab pos="3149600" algn="l"/>
                <a:tab pos="7315200" algn="l"/>
              </a:tabLst>
            </a:pPr>
            <a:r>
              <a:rPr lang="en-US" sz="2400" b="1" dirty="0"/>
              <a:t>SERO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  <a:tabLst>
                <a:tab pos="3149600" algn="l"/>
                <a:tab pos="7315200" algn="l"/>
              </a:tabLst>
            </a:pPr>
            <a:endParaRPr lang="en-US" sz="800" dirty="0"/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  <a:tabLst>
                <a:tab pos="3149600" algn="l"/>
                <a:tab pos="7315200" algn="l"/>
              </a:tabLst>
            </a:pPr>
            <a:r>
              <a:rPr lang="en-US" dirty="0"/>
              <a:t>Brian Dudley (Cape)	Brett Rowe (SE MA)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  <a:tabLst>
                <a:tab pos="3149600" algn="l"/>
                <a:tab pos="7315200" algn="l"/>
              </a:tabLst>
            </a:pPr>
            <a:r>
              <a:rPr lang="en-US" u="sng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brian.dudley@mass.gov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	</a:t>
            </a:r>
            <a:r>
              <a:rPr lang="en-US" u="sng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brett.rowe@mass.gov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  <a:tabLst>
                <a:tab pos="3149600" algn="l"/>
                <a:tab pos="7315200" algn="l"/>
              </a:tabLst>
            </a:pPr>
            <a:r>
              <a:rPr lang="en-US" dirty="0"/>
              <a:t>508-946-2814	 508-946-2754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  <a:tabLst>
                <a:tab pos="3149600" algn="l"/>
                <a:tab pos="7315200" algn="l"/>
              </a:tabLst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tabLst>
                <a:tab pos="3149600" algn="l"/>
                <a:tab pos="7315200" algn="l"/>
              </a:tabLst>
            </a:pPr>
            <a:r>
              <a:rPr lang="en-US" sz="2400" b="1" dirty="0"/>
              <a:t>WERO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  <a:tabLst>
                <a:tab pos="3149600" algn="l"/>
                <a:tab pos="7315200" algn="l"/>
              </a:tabLst>
            </a:pPr>
            <a:endParaRPr lang="en-US" sz="800" dirty="0"/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  <a:tabLst>
                <a:tab pos="3149600" algn="l"/>
                <a:tab pos="7315200" algn="l"/>
              </a:tabLst>
            </a:pPr>
            <a:r>
              <a:rPr lang="en-US" dirty="0"/>
              <a:t>John Bourcier	 Dan Kurpaska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  <a:tabLst>
                <a:tab pos="3149600" algn="l"/>
                <a:tab pos="7315200" algn="l"/>
              </a:tabLst>
            </a:pPr>
            <a:r>
              <a:rPr lang="en-US" u="sng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john.bourcier@mass.gov</a:t>
            </a:r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	</a:t>
            </a:r>
            <a:r>
              <a:rPr lang="en-US" u="sng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daniel.kurpaska@mass.gov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  <a:tabLst>
                <a:tab pos="3149600" algn="l"/>
                <a:tab pos="7315200" algn="l"/>
              </a:tabLst>
            </a:pPr>
            <a:r>
              <a:rPr lang="en-US" dirty="0"/>
              <a:t>413-755-2112	 413-755-2274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  <a:tabLst>
                <a:tab pos="3149600" algn="l"/>
                <a:tab pos="7315200" algn="l"/>
              </a:tabLst>
            </a:pPr>
            <a:endParaRPr lang="en-US" sz="800" dirty="0"/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  <a:tabLst>
                <a:tab pos="3149600" algn="l"/>
                <a:tab pos="7315200" algn="l"/>
              </a:tabLst>
            </a:pPr>
            <a:r>
              <a:rPr lang="en-US" dirty="0"/>
              <a:t>Matt Sokop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  <a:tabLst>
                <a:tab pos="3149600" algn="l"/>
                <a:tab pos="7315200" algn="l"/>
              </a:tabLst>
            </a:pPr>
            <a:r>
              <a:rPr lang="en-US" u="sng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matthew.sokop@mass.gov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  <a:tabLst>
                <a:tab pos="3149600" algn="l"/>
                <a:tab pos="7315200" algn="l"/>
              </a:tabLst>
            </a:pPr>
            <a:r>
              <a:rPr lang="en-US" dirty="0"/>
              <a:t>413-755-2218</a:t>
            </a:r>
          </a:p>
          <a:p>
            <a:pPr marL="0" indent="0">
              <a:lnSpc>
                <a:spcPct val="100000"/>
              </a:lnSpc>
              <a:buFont typeface="Arial" pitchFamily="34" charset="0"/>
              <a:buNone/>
            </a:pPr>
            <a:endParaRPr lang="en-US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1391827" y="1923596"/>
            <a:ext cx="3349218" cy="4503330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itchFamily="34" charset="0"/>
              <a:buNone/>
              <a:tabLst>
                <a:tab pos="3149600" algn="l"/>
                <a:tab pos="7315200" algn="l"/>
              </a:tabLst>
            </a:pPr>
            <a:r>
              <a:rPr lang="en-US" sz="2400" b="1" dirty="0"/>
              <a:t>CERO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  <a:tabLst>
                <a:tab pos="3149600" algn="l"/>
                <a:tab pos="7315200" algn="l"/>
              </a:tabLst>
            </a:pPr>
            <a:endParaRPr lang="en-US" sz="800" dirty="0"/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  <a:tabLst>
                <a:tab pos="3149600" algn="l"/>
                <a:tab pos="7315200" algn="l"/>
              </a:tabLst>
            </a:pPr>
            <a:r>
              <a:rPr lang="en-US" dirty="0"/>
              <a:t>David Boyer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  <a:tabLst>
                <a:tab pos="3149600" algn="l"/>
                <a:tab pos="7315200" algn="l"/>
              </a:tabLst>
            </a:pPr>
            <a:r>
              <a:rPr lang="en-US" u="sng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david.boyer@mass.gov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  <a:tabLst>
                <a:tab pos="3149600" algn="l"/>
                <a:tab pos="7315200" algn="l"/>
              </a:tabLst>
            </a:pPr>
            <a:r>
              <a:rPr lang="en-US" dirty="0"/>
              <a:t>508-767-2823</a:t>
            </a: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3149600" algn="l"/>
                <a:tab pos="7315200" algn="l"/>
              </a:tabLst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tabLst>
                <a:tab pos="3149600" algn="l"/>
                <a:tab pos="7315200" algn="l"/>
              </a:tabLst>
            </a:pPr>
            <a:r>
              <a:rPr lang="en-US" sz="2400" b="1" dirty="0"/>
              <a:t>NERO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  <a:tabLst>
                <a:tab pos="3149600" algn="l"/>
                <a:tab pos="7315200" algn="l"/>
              </a:tabLst>
            </a:pPr>
            <a:endParaRPr lang="en-US" sz="800" dirty="0"/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  <a:tabLst>
                <a:tab pos="3149600" algn="l"/>
                <a:tab pos="7315200" algn="l"/>
              </a:tabLst>
            </a:pPr>
            <a:r>
              <a:rPr lang="en-US" dirty="0"/>
              <a:t>Wastewater Info Line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  <a:tabLst>
                <a:tab pos="3149600" algn="l"/>
                <a:tab pos="7315200" algn="l"/>
              </a:tabLst>
            </a:pPr>
            <a:r>
              <a:rPr lang="en-US" dirty="0"/>
              <a:t>978-694-3215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  <a:tabLst>
                <a:tab pos="3149600" algn="l"/>
                <a:tab pos="7315200" algn="l"/>
              </a:tabLst>
            </a:pPr>
            <a:endParaRPr lang="en-US" sz="800" dirty="0"/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  <a:tabLst>
                <a:tab pos="3149600" algn="l"/>
                <a:tab pos="7315200" algn="l"/>
              </a:tabLst>
            </a:pPr>
            <a:r>
              <a:rPr lang="en-US" dirty="0"/>
              <a:t>Claire Golden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  <a:tabLst>
                <a:tab pos="3149600" algn="l"/>
                <a:tab pos="7315200" algn="l"/>
              </a:tabLst>
            </a:pPr>
            <a:r>
              <a:rPr lang="en-US" u="sng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claire.golden@mass.gov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  <a:tabLst>
                <a:tab pos="3149600" algn="l"/>
                <a:tab pos="7315200" algn="l"/>
              </a:tabLst>
            </a:pPr>
            <a:r>
              <a:rPr lang="en-US" dirty="0"/>
              <a:t>978-694-3244</a:t>
            </a: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3149600" algn="l"/>
                <a:tab pos="7315200" algn="l"/>
              </a:tabLst>
            </a:pP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295400" y="1792968"/>
            <a:ext cx="10096500" cy="4480832"/>
          </a:xfrm>
          <a:prstGeom prst="rect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1250950" y="3606800"/>
            <a:ext cx="10140950" cy="0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641850" y="1760084"/>
            <a:ext cx="0" cy="4513716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113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30300" y="177800"/>
            <a:ext cx="4914900" cy="6184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358900" y="406400"/>
            <a:ext cx="4432300" cy="5715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96925" y="951484"/>
            <a:ext cx="6734049" cy="462483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225800" y="406400"/>
            <a:ext cx="876300" cy="5715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97" y="1034034"/>
            <a:ext cx="6478703" cy="4459732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8178800" y="458228"/>
            <a:ext cx="24161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+mj-lt"/>
              </a:rPr>
              <a:t>Objectives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030974" y="1509574"/>
            <a:ext cx="6096000" cy="403187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8925" indent="-288925">
              <a:buFont typeface="Arial" panose="020B0604020202020204" pitchFamily="34" charset="0"/>
              <a:buChar char="•"/>
            </a:pPr>
            <a:r>
              <a:rPr lang="en-US" altLang="en-US" sz="3200" b="1" dirty="0"/>
              <a:t>Septic system plan basics</a:t>
            </a:r>
          </a:p>
          <a:p>
            <a:pPr marL="288925" indent="-288925">
              <a:buFont typeface="Arial" panose="020B0604020202020204" pitchFamily="34" charset="0"/>
              <a:buChar char="•"/>
            </a:pPr>
            <a:r>
              <a:rPr lang="en-US" altLang="en-US" sz="3200" b="1" dirty="0"/>
              <a:t>Non-conventional</a:t>
            </a:r>
          </a:p>
          <a:p>
            <a:r>
              <a:rPr lang="en-US" altLang="en-US" sz="3200" b="1" dirty="0"/>
              <a:t>   systems</a:t>
            </a:r>
          </a:p>
          <a:p>
            <a:pPr marL="288925" indent="-288925">
              <a:buFont typeface="Arial" panose="020B0604020202020204" pitchFamily="34" charset="0"/>
              <a:buChar char="•"/>
            </a:pPr>
            <a:r>
              <a:rPr lang="en-US" altLang="en-US" sz="3200" b="1" dirty="0"/>
              <a:t>Checklists</a:t>
            </a:r>
          </a:p>
          <a:p>
            <a:pPr marL="288925" indent="-288925">
              <a:buFont typeface="Arial" panose="020B0604020202020204" pitchFamily="34" charset="0"/>
              <a:buChar char="•"/>
            </a:pPr>
            <a:r>
              <a:rPr lang="en-US" altLang="en-US" sz="3200" b="1" dirty="0"/>
              <a:t>Hands-on exercise</a:t>
            </a:r>
          </a:p>
          <a:p>
            <a:pPr marL="288925" indent="-288925">
              <a:buFont typeface="Arial" panose="020B0604020202020204" pitchFamily="34" charset="0"/>
              <a:buChar char="•"/>
            </a:pPr>
            <a:r>
              <a:rPr lang="en-US" altLang="en-US" sz="3200" b="1" dirty="0"/>
              <a:t>Deficiency and approval</a:t>
            </a:r>
          </a:p>
          <a:p>
            <a:pPr marL="350838" indent="-350838"/>
            <a:r>
              <a:rPr lang="en-US" altLang="en-US" sz="3200" b="1" dirty="0"/>
              <a:t>   letters</a:t>
            </a:r>
          </a:p>
          <a:p>
            <a:pPr marL="288925" indent="-288925">
              <a:buFont typeface="Arial" panose="020B0604020202020204" pitchFamily="34" charset="0"/>
              <a:buChar char="•"/>
            </a:pPr>
            <a:r>
              <a:rPr lang="en-US" altLang="en-US" sz="3200" b="1" dirty="0"/>
              <a:t>Wrap-up</a:t>
            </a:r>
          </a:p>
        </p:txBody>
      </p:sp>
    </p:spTree>
    <p:extLst>
      <p:ext uri="{BB962C8B-B14F-4D97-AF65-F5344CB8AC3E}">
        <p14:creationId xmlns:p14="http://schemas.microsoft.com/office/powerpoint/2010/main" val="3587219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874645" y="1002030"/>
            <a:ext cx="6442710" cy="4556760"/>
            <a:chOff x="2675762" y="1002030"/>
            <a:chExt cx="6442710" cy="4556760"/>
          </a:xfrm>
        </p:grpSpPr>
        <p:sp>
          <p:nvSpPr>
            <p:cNvPr id="3" name="Rectangle 2"/>
            <p:cNvSpPr/>
            <p:nvPr/>
          </p:nvSpPr>
          <p:spPr>
            <a:xfrm>
              <a:off x="2675762" y="1002030"/>
              <a:ext cx="6442710" cy="45567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2782442" y="1087755"/>
              <a:ext cx="6229350" cy="437769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68930" y="1160145"/>
              <a:ext cx="6056374" cy="42405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9142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Septic System Plan Basics</a:t>
            </a:r>
          </a:p>
        </p:txBody>
      </p:sp>
    </p:spTree>
    <p:extLst>
      <p:ext uri="{BB962C8B-B14F-4D97-AF65-F5344CB8AC3E}">
        <p14:creationId xmlns:p14="http://schemas.microsoft.com/office/powerpoint/2010/main" val="3282166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463430" y="1051560"/>
            <a:ext cx="5591409" cy="4846320"/>
            <a:chOff x="6981092" y="1676400"/>
            <a:chExt cx="4865077" cy="3527488"/>
          </a:xfrm>
        </p:grpSpPr>
        <p:pic>
          <p:nvPicPr>
            <p:cNvPr id="5" name="Picture 2" descr="C:\Users\cgolden\AppData\Local\Microsoft\Windows\Temporary Internet Files\Content.IE5\DTH7HCKV\1-a-ESIRC-WORLDWIDE-CHEMICAL-FACTS-WATER-CONTAMINATED-BY-CHEMICALS-EXPLAINED-in-CANADA-part-2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24878" y="1727263"/>
              <a:ext cx="4762500" cy="3476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Freeform 5"/>
            <p:cNvSpPr/>
            <p:nvPr/>
          </p:nvSpPr>
          <p:spPr>
            <a:xfrm>
              <a:off x="6981092" y="1676400"/>
              <a:ext cx="4865077" cy="3516923"/>
            </a:xfrm>
            <a:custGeom>
              <a:avLst/>
              <a:gdLst>
                <a:gd name="connsiteX0" fmla="*/ 3903785 w 4865077"/>
                <a:gd name="connsiteY0" fmla="*/ 3516923 h 3516923"/>
                <a:gd name="connsiteX1" fmla="*/ 4865077 w 4865077"/>
                <a:gd name="connsiteY1" fmla="*/ 3499338 h 3516923"/>
                <a:gd name="connsiteX2" fmla="*/ 4865077 w 4865077"/>
                <a:gd name="connsiteY2" fmla="*/ 5862 h 3516923"/>
                <a:gd name="connsiteX3" fmla="*/ 0 w 4865077"/>
                <a:gd name="connsiteY3" fmla="*/ 0 h 3516923"/>
                <a:gd name="connsiteX4" fmla="*/ 23446 w 4865077"/>
                <a:gd name="connsiteY4" fmla="*/ 3493477 h 3516923"/>
                <a:gd name="connsiteX5" fmla="*/ 105508 w 4865077"/>
                <a:gd name="connsiteY5" fmla="*/ 3505200 h 3516923"/>
                <a:gd name="connsiteX6" fmla="*/ 111370 w 4865077"/>
                <a:gd name="connsiteY6" fmla="*/ 1899138 h 3516923"/>
                <a:gd name="connsiteX7" fmla="*/ 1225062 w 4865077"/>
                <a:gd name="connsiteY7" fmla="*/ 844062 h 3516923"/>
                <a:gd name="connsiteX8" fmla="*/ 1471246 w 4865077"/>
                <a:gd name="connsiteY8" fmla="*/ 855785 h 3516923"/>
                <a:gd name="connsiteX9" fmla="*/ 1600200 w 4865077"/>
                <a:gd name="connsiteY9" fmla="*/ 797169 h 3516923"/>
                <a:gd name="connsiteX10" fmla="*/ 1652954 w 4865077"/>
                <a:gd name="connsiteY10" fmla="*/ 797169 h 3516923"/>
                <a:gd name="connsiteX11" fmla="*/ 2121877 w 4865077"/>
                <a:gd name="connsiteY11" fmla="*/ 463062 h 3516923"/>
                <a:gd name="connsiteX12" fmla="*/ 2713893 w 4865077"/>
                <a:gd name="connsiteY12" fmla="*/ 890954 h 3516923"/>
                <a:gd name="connsiteX13" fmla="*/ 4700954 w 4865077"/>
                <a:gd name="connsiteY13" fmla="*/ 902677 h 3516923"/>
                <a:gd name="connsiteX14" fmla="*/ 4695093 w 4865077"/>
                <a:gd name="connsiteY14" fmla="*/ 2209800 h 3516923"/>
                <a:gd name="connsiteX15" fmla="*/ 3903785 w 4865077"/>
                <a:gd name="connsiteY15" fmla="*/ 3516923 h 3516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865077" h="3516923">
                  <a:moveTo>
                    <a:pt x="3903785" y="3516923"/>
                  </a:moveTo>
                  <a:lnTo>
                    <a:pt x="4865077" y="3499338"/>
                  </a:lnTo>
                  <a:lnTo>
                    <a:pt x="4865077" y="5862"/>
                  </a:lnTo>
                  <a:lnTo>
                    <a:pt x="0" y="0"/>
                  </a:lnTo>
                  <a:lnTo>
                    <a:pt x="23446" y="3493477"/>
                  </a:lnTo>
                  <a:lnTo>
                    <a:pt x="105508" y="3505200"/>
                  </a:lnTo>
                  <a:lnTo>
                    <a:pt x="111370" y="1899138"/>
                  </a:lnTo>
                  <a:lnTo>
                    <a:pt x="1225062" y="844062"/>
                  </a:lnTo>
                  <a:lnTo>
                    <a:pt x="1471246" y="855785"/>
                  </a:lnTo>
                  <a:lnTo>
                    <a:pt x="1600200" y="797169"/>
                  </a:lnTo>
                  <a:lnTo>
                    <a:pt x="1652954" y="797169"/>
                  </a:lnTo>
                  <a:lnTo>
                    <a:pt x="2121877" y="463062"/>
                  </a:lnTo>
                  <a:lnTo>
                    <a:pt x="2713893" y="890954"/>
                  </a:lnTo>
                  <a:lnTo>
                    <a:pt x="4700954" y="902677"/>
                  </a:lnTo>
                  <a:cubicBezTo>
                    <a:pt x="4699000" y="1338385"/>
                    <a:pt x="4697047" y="1774092"/>
                    <a:pt x="4695093" y="2209800"/>
                  </a:cubicBezTo>
                  <a:lnTo>
                    <a:pt x="3903785" y="3516923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Septic System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sz="3200" dirty="0">
                <a:cs typeface="Arial" charset="0"/>
              </a:rPr>
              <a:t>Building sewer</a:t>
            </a:r>
          </a:p>
          <a:p>
            <a:pPr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sz="3200" dirty="0">
                <a:cs typeface="Arial" charset="0"/>
              </a:rPr>
              <a:t>Grease trap*</a:t>
            </a:r>
          </a:p>
          <a:p>
            <a:pPr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sz="3200" dirty="0">
                <a:cs typeface="Arial" charset="0"/>
              </a:rPr>
              <a:t>Septic tank</a:t>
            </a:r>
          </a:p>
          <a:p>
            <a:pPr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sz="3200" dirty="0">
                <a:cs typeface="Arial" charset="0"/>
              </a:rPr>
              <a:t>Alternative technology*</a:t>
            </a:r>
          </a:p>
          <a:p>
            <a:pPr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sz="3200" dirty="0">
                <a:cs typeface="Arial" charset="0"/>
              </a:rPr>
              <a:t>Pump chamber (pre/post)*</a:t>
            </a:r>
          </a:p>
          <a:p>
            <a:pPr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sz="3200" dirty="0">
                <a:cs typeface="Arial" charset="0"/>
              </a:rPr>
              <a:t>Distribution box*</a:t>
            </a:r>
          </a:p>
          <a:p>
            <a:pPr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sz="3200" dirty="0">
                <a:cs typeface="Arial" charset="0"/>
              </a:rPr>
              <a:t>Soil absorption system</a:t>
            </a:r>
          </a:p>
          <a:p>
            <a:pPr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sz="3200" dirty="0">
                <a:cs typeface="Arial" charset="0"/>
              </a:rPr>
              <a:t>Vents and inspection port</a:t>
            </a:r>
          </a:p>
        </p:txBody>
      </p:sp>
    </p:spTree>
    <p:extLst>
      <p:ext uri="{BB962C8B-B14F-4D97-AF65-F5344CB8AC3E}">
        <p14:creationId xmlns:p14="http://schemas.microsoft.com/office/powerpoint/2010/main" val="20634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Design Plan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Plan view of the system showing entire lot and all components</a:t>
            </a:r>
          </a:p>
          <a:p>
            <a:r>
              <a:rPr lang="en-US" sz="3200" dirty="0"/>
              <a:t>Profile of the system</a:t>
            </a:r>
          </a:p>
          <a:p>
            <a:r>
              <a:rPr lang="en-US" sz="3200" dirty="0"/>
              <a:t>Details of the components</a:t>
            </a:r>
          </a:p>
          <a:p>
            <a:r>
              <a:rPr lang="en-US" sz="3200" dirty="0"/>
              <a:t>Soil evaluation and percolation testing information</a:t>
            </a:r>
          </a:p>
          <a:p>
            <a:pPr lvl="1"/>
            <a:r>
              <a:rPr lang="en-US" sz="3200" dirty="0"/>
              <a:t>SE and certification statement</a:t>
            </a:r>
          </a:p>
          <a:p>
            <a:pPr lvl="1"/>
            <a:r>
              <a:rPr lang="en-US" sz="3200" dirty="0"/>
              <a:t>BOH witness</a:t>
            </a:r>
          </a:p>
        </p:txBody>
      </p:sp>
    </p:spTree>
    <p:extLst>
      <p:ext uri="{BB962C8B-B14F-4D97-AF65-F5344CB8AC3E}">
        <p14:creationId xmlns:p14="http://schemas.microsoft.com/office/powerpoint/2010/main" val="620085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8740" y="458216"/>
            <a:ext cx="9509760" cy="1233424"/>
          </a:xfrm>
        </p:spPr>
        <p:txBody>
          <a:bodyPr>
            <a:normAutofit/>
          </a:bodyPr>
          <a:lstStyle/>
          <a:p>
            <a:r>
              <a:rPr lang="en-US" altLang="en-US" sz="4000" b="1" dirty="0"/>
              <a:t>Soil Information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3200" dirty="0"/>
              <a:t>Within 60 days after soil testing,</a:t>
            </a:r>
          </a:p>
          <a:p>
            <a:pPr lvl="1"/>
            <a:r>
              <a:rPr lang="en-US" altLang="en-US" sz="3200" dirty="0"/>
              <a:t>SE of record must certify soil results to BOH </a:t>
            </a:r>
          </a:p>
          <a:p>
            <a:pPr lvl="1"/>
            <a:r>
              <a:rPr lang="en-US" altLang="en-US" sz="3200" dirty="0"/>
              <a:t>SE of record must submit soil results to BOH</a:t>
            </a:r>
          </a:p>
          <a:p>
            <a:r>
              <a:rPr lang="en-US" altLang="en-US" sz="3200" dirty="0"/>
              <a:t>Plans should include:</a:t>
            </a:r>
          </a:p>
          <a:p>
            <a:pPr lvl="1"/>
            <a:r>
              <a:rPr lang="en-US" altLang="en-US" sz="3200" dirty="0"/>
              <a:t>All deep hole locations and logs (incl. elev.)</a:t>
            </a:r>
          </a:p>
          <a:p>
            <a:pPr lvl="1"/>
            <a:r>
              <a:rPr lang="en-US" altLang="en-US" sz="3200" dirty="0"/>
              <a:t>Perc test locations and logs (incl. elev.)</a:t>
            </a:r>
          </a:p>
          <a:p>
            <a:pPr lvl="1"/>
            <a:r>
              <a:rPr lang="en-US" altLang="en-US" sz="3200" dirty="0"/>
              <a:t>Soil evaluator of record and BOH witness as well as other important information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1752600"/>
            <a:ext cx="9768840" cy="176784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377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cs typeface="Arial" charset="0"/>
              </a:rPr>
              <a:t>Plan and Profile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1120" y="1901952"/>
            <a:ext cx="9662160" cy="4483608"/>
          </a:xfrm>
        </p:spPr>
        <p:txBody>
          <a:bodyPr>
            <a:noAutofit/>
          </a:bodyPr>
          <a:lstStyle/>
          <a:p>
            <a:r>
              <a:rPr lang="en-US" altLang="en-US" sz="3200" dirty="0">
                <a:cs typeface="Arial" charset="0"/>
              </a:rPr>
              <a:t>Site plan</a:t>
            </a:r>
          </a:p>
          <a:p>
            <a:pPr lvl="1"/>
            <a:r>
              <a:rPr lang="en-US" altLang="en-US" sz="3200" dirty="0">
                <a:cs typeface="Arial" charset="0"/>
              </a:rPr>
              <a:t>Property lines/ROWs</a:t>
            </a:r>
          </a:p>
          <a:p>
            <a:pPr lvl="1"/>
            <a:r>
              <a:rPr lang="en-US" altLang="en-US" sz="3200" dirty="0">
                <a:cs typeface="Arial" charset="0"/>
              </a:rPr>
              <a:t>Buildings/structures and Paved surfaces</a:t>
            </a:r>
          </a:p>
          <a:p>
            <a:r>
              <a:rPr lang="en-US" altLang="en-US" sz="3200" dirty="0">
                <a:cs typeface="Arial" charset="0"/>
              </a:rPr>
              <a:t>Profile</a:t>
            </a:r>
          </a:p>
          <a:p>
            <a:pPr lvl="1"/>
            <a:r>
              <a:rPr lang="en-US" altLang="en-US" sz="3200" dirty="0">
                <a:cs typeface="Arial" charset="0"/>
              </a:rPr>
              <a:t>To scale</a:t>
            </a:r>
          </a:p>
          <a:p>
            <a:pPr lvl="1"/>
            <a:r>
              <a:rPr lang="en-US" altLang="en-US" sz="3200" dirty="0">
                <a:cs typeface="Arial" charset="0"/>
              </a:rPr>
              <a:t>Elevations</a:t>
            </a:r>
          </a:p>
          <a:p>
            <a:r>
              <a:rPr lang="en-US" altLang="en-US" sz="3200" dirty="0">
                <a:cs typeface="Arial" charset="0"/>
              </a:rPr>
              <a:t>Designer Stamp:  PE or RS (PLS stamp?)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91993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cs typeface="Arial" charset="0"/>
              </a:rPr>
              <a:t>System Components 1:</a:t>
            </a:r>
            <a:endParaRPr lang="en-US" sz="40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41120" y="1867944"/>
            <a:ext cx="4572000" cy="766588"/>
          </a:xfrm>
        </p:spPr>
        <p:txBody>
          <a:bodyPr/>
          <a:lstStyle/>
          <a:p>
            <a:r>
              <a:rPr lang="en-US" sz="3200" b="1" dirty="0"/>
              <a:t>Building Sewer</a:t>
            </a:r>
          </a:p>
          <a:p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325880" y="2374972"/>
            <a:ext cx="4572000" cy="3288847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cs typeface="Arial" charset="0"/>
              </a:rPr>
              <a:t>Material</a:t>
            </a:r>
          </a:p>
          <a:p>
            <a:r>
              <a:rPr lang="en-US" altLang="en-US" sz="3200" dirty="0">
                <a:cs typeface="Arial" charset="0"/>
              </a:rPr>
              <a:t>Slope</a:t>
            </a:r>
          </a:p>
          <a:p>
            <a:r>
              <a:rPr lang="en-US" altLang="en-US" sz="3200" dirty="0">
                <a:cs typeface="Arial" charset="0"/>
              </a:rPr>
              <a:t>Access (change in direction)</a:t>
            </a:r>
            <a:endParaRPr lang="en-US" sz="32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278880" y="1867944"/>
            <a:ext cx="4572000" cy="766588"/>
          </a:xfrm>
        </p:spPr>
        <p:txBody>
          <a:bodyPr/>
          <a:lstStyle/>
          <a:p>
            <a:r>
              <a:rPr lang="en-US" sz="3200" b="1" dirty="0"/>
              <a:t>Septic Tank</a:t>
            </a:r>
          </a:p>
          <a:p>
            <a:endParaRPr lang="en-US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263640" y="2374972"/>
            <a:ext cx="4922520" cy="4117268"/>
          </a:xfrm>
        </p:spPr>
        <p:txBody>
          <a:bodyPr>
            <a:normAutofit/>
          </a:bodyPr>
          <a:lstStyle/>
          <a:p>
            <a:r>
              <a:rPr lang="en-US" sz="3200" dirty="0"/>
              <a:t>Size/Compartment(s)</a:t>
            </a:r>
          </a:p>
          <a:p>
            <a:r>
              <a:rPr lang="en-US" sz="3200" dirty="0"/>
              <a:t>Inverts</a:t>
            </a:r>
          </a:p>
          <a:p>
            <a:r>
              <a:rPr lang="en-US" sz="3200" dirty="0"/>
              <a:t>Material</a:t>
            </a:r>
          </a:p>
          <a:p>
            <a:r>
              <a:rPr lang="en-US" sz="3200" dirty="0"/>
              <a:t>Tees/baffles/filter</a:t>
            </a:r>
          </a:p>
          <a:p>
            <a:r>
              <a:rPr lang="en-US" sz="3200" dirty="0"/>
              <a:t>Inlet/outlet drop</a:t>
            </a:r>
          </a:p>
          <a:p>
            <a:r>
              <a:rPr lang="en-US" sz="3200" dirty="0"/>
              <a:t>Accessibility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30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nded Design Teal 16x9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al banded presentation (widescreen).potx" id="{8384684B-0E69-492A-91E7-29F709A97A1C}" vid="{F5096ADD-FCE7-411A-B9A7-AE292EEF7591}"/>
    </a:ext>
  </a:extLst>
</a:theme>
</file>

<file path=ppt/theme/theme2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</TotalTime>
  <Words>841</Words>
  <Application>Microsoft Office PowerPoint</Application>
  <PresentationFormat>Widescreen</PresentationFormat>
  <Paragraphs>227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Algerian</vt:lpstr>
      <vt:lpstr>Arial</vt:lpstr>
      <vt:lpstr>Britannic Bold</vt:lpstr>
      <vt:lpstr>Calibri</vt:lpstr>
      <vt:lpstr>Comic Sans MS</vt:lpstr>
      <vt:lpstr>Wingdings 2</vt:lpstr>
      <vt:lpstr>Banded Design Teal 16x9</vt:lpstr>
      <vt:lpstr>Title 5 Plan Review: A Hands On Approach</vt:lpstr>
      <vt:lpstr>DISCLAIMERS</vt:lpstr>
      <vt:lpstr>PowerPoint Presentation</vt:lpstr>
      <vt:lpstr>Septic System Plan Basics</vt:lpstr>
      <vt:lpstr>Septic System Components</vt:lpstr>
      <vt:lpstr>Design Plan Components</vt:lpstr>
      <vt:lpstr>Soil Information</vt:lpstr>
      <vt:lpstr>Plan and Profile</vt:lpstr>
      <vt:lpstr>System Components 1:</vt:lpstr>
      <vt:lpstr>System Components 2:</vt:lpstr>
      <vt:lpstr>System Components 3 – SASs:</vt:lpstr>
      <vt:lpstr>Non-conventional Systems</vt:lpstr>
      <vt:lpstr>Non-conventional System Designs:</vt:lpstr>
      <vt:lpstr>Alternative Technology Considerations:</vt:lpstr>
      <vt:lpstr>Checklists</vt:lpstr>
      <vt:lpstr>PowerPoint Presentation</vt:lpstr>
      <vt:lpstr>Who Benefits from Checklists?</vt:lpstr>
      <vt:lpstr>Why Use a Checklist?</vt:lpstr>
      <vt:lpstr>Some things to Include in a Checklist(s):</vt:lpstr>
      <vt:lpstr>How Do You Create a Checklist?</vt:lpstr>
      <vt:lpstr>Deficiency and Approval Letters</vt:lpstr>
      <vt:lpstr>Standard Letters</vt:lpstr>
      <vt:lpstr>Wrap-Up</vt:lpstr>
      <vt:lpstr>Common Barriers to Compliant Systems</vt:lpstr>
      <vt:lpstr>Hands On Exercise</vt:lpstr>
      <vt:lpstr>Acknowledgements and Thanks</vt:lpstr>
      <vt:lpstr>There are only two rules for upgrades…..</vt:lpstr>
      <vt:lpstr>PowerPoint Presentation</vt:lpstr>
      <vt:lpstr>MassDEP REGIONAL CONTACTS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5 Plan Review: A Hands On Approach</dc:title>
  <dc:creator>Golden, Claire (DEP)</dc:creator>
  <cp:lastModifiedBy>Dudley, Brian (DEP)</cp:lastModifiedBy>
  <cp:revision>38</cp:revision>
  <dcterms:created xsi:type="dcterms:W3CDTF">2012-04-02T00:43:24Z</dcterms:created>
  <dcterms:modified xsi:type="dcterms:W3CDTF">2021-10-19T13:48:59Z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