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56" r:id="rId5"/>
    <p:sldId id="258" r:id="rId6"/>
    <p:sldId id="274" r:id="rId7"/>
    <p:sldId id="275" r:id="rId8"/>
    <p:sldId id="277" r:id="rId9"/>
    <p:sldId id="278" r:id="rId10"/>
    <p:sldId id="279" r:id="rId11"/>
    <p:sldId id="272" r:id="rId12"/>
    <p:sldId id="276" r:id="rId13"/>
    <p:sldId id="273" r:id="rId14"/>
    <p:sldId id="280" r:id="rId15"/>
    <p:sldId id="281" r:id="rId16"/>
    <p:sldId id="282" r:id="rId17"/>
    <p:sldId id="289" r:id="rId18"/>
    <p:sldId id="288" r:id="rId19"/>
    <p:sldId id="260" r:id="rId20"/>
    <p:sldId id="283" r:id="rId21"/>
    <p:sldId id="284" r:id="rId22"/>
    <p:sldId id="263" r:id="rId23"/>
    <p:sldId id="286" r:id="rId24"/>
    <p:sldId id="285" r:id="rId25"/>
    <p:sldId id="287" r:id="rId26"/>
    <p:sldId id="267" r:id="rId27"/>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3"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492" autoAdjust="0"/>
  </p:normalViewPr>
  <p:slideViewPr>
    <p:cSldViewPr>
      <p:cViewPr>
        <p:scale>
          <a:sx n="83" d="100"/>
          <a:sy n="83" d="100"/>
        </p:scale>
        <p:origin x="132" y="60"/>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5E03B7-B591-4A2A-B695-014C5A39F13E}" type="datetimeFigureOut">
              <a:rPr lang="en-US"/>
              <a:t>10/20/2021</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E322BB-75AD-4A1E-9661-2724167329F0}" type="slidenum">
              <a:rPr/>
              <a:t>‹#›</a:t>
            </a:fld>
            <a:endParaRPr/>
          </a:p>
        </p:txBody>
      </p:sp>
    </p:spTree>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DFBD7B-E4FB-4AA8-9540-FD148073ACB3}" type="datetimeFigureOut">
              <a:rPr lang="en-US"/>
              <a:t>10/20/2021</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45B7DE-1198-4F2F-B574-CA8CAE341642}" type="slidenum">
              <a:rPr/>
              <a:t>‹#›</a:t>
            </a:fld>
            <a:endParaRPr/>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23</a:t>
            </a:fld>
            <a:endParaRPr lang="en-US"/>
          </a:p>
        </p:txBody>
      </p:sp>
    </p:spTree>
    <p:extLst>
      <p:ext uri="{BB962C8B-B14F-4D97-AF65-F5344CB8AC3E}">
        <p14:creationId xmlns:p14="http://schemas.microsoft.com/office/powerpoint/2010/main" val="29597380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squares"/>
          <p:cNvGrpSpPr/>
          <p:nvPr/>
        </p:nvGrpSpPr>
        <p:grpSpPr>
          <a:xfrm>
            <a:off x="0" y="1135743"/>
            <a:ext cx="1622332" cy="799981"/>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828324" y="362396"/>
            <a:ext cx="9141619" cy="1676400"/>
          </a:xfrm>
        </p:spPr>
        <p:txBody>
          <a:bodyPr>
            <a:noAutofit/>
          </a:bodyPr>
          <a:lstStyle>
            <a:lvl1pPr>
              <a:lnSpc>
                <a:spcPct val="80000"/>
              </a:lnSpc>
              <a:defRPr sz="6000"/>
            </a:lvl1pPr>
          </a:lstStyle>
          <a:p>
            <a:r>
              <a:rPr lang="en-US" smtClean="0"/>
              <a:t>Click to edit Master title style</a:t>
            </a:r>
            <a:endParaRPr/>
          </a:p>
        </p:txBody>
      </p:sp>
      <p:sp>
        <p:nvSpPr>
          <p:cNvPr id="3" name="Subtitle 2"/>
          <p:cNvSpPr>
            <a:spLocks noGrp="1"/>
          </p:cNvSpPr>
          <p:nvPr>
            <p:ph type="subTitle" idx="1"/>
          </p:nvPr>
        </p:nvSpPr>
        <p:spPr>
          <a:xfrm>
            <a:off x="1828324" y="2089595"/>
            <a:ext cx="9141619" cy="886344"/>
          </a:xfrm>
        </p:spPr>
        <p:txBody>
          <a:bodyPr>
            <a:normAutofit/>
          </a:bodyPr>
          <a:lstStyle>
            <a:lvl1pPr marL="0" indent="0" algn="l">
              <a:buNone/>
              <a:defRPr sz="2800">
                <a:solidFill>
                  <a:schemeClr val="accent1">
                    <a:lumMod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7209051-6E81-43E8-9099-FF6A0C3DCFE8}" type="datetime1">
              <a:rPr lang="en-US"/>
              <a:t>10/20/2021</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8875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CEAB04-7709-4C1E-A61A-74684A0170FC}" type="datetime1">
              <a:rPr lang="en-US"/>
              <a:t>10/20/2021</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64082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squares"/>
          <p:cNvGrpSpPr/>
          <p:nvPr/>
        </p:nvGrpSpPr>
        <p:grpSpPr>
          <a:xfrm rot="5400000">
            <a:off x="9583007" y="233864"/>
            <a:ext cx="1063300" cy="524046"/>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5" name="bottom graphic"/>
          <p:cNvGrpSpPr/>
          <p:nvPr/>
        </p:nvGrpSpPr>
        <p:grpSpPr>
          <a:xfrm>
            <a:off x="0" y="5395517"/>
            <a:ext cx="12188825" cy="1462483"/>
            <a:chOff x="0" y="4046638"/>
            <a:chExt cx="9144000" cy="1096862"/>
          </a:xfrm>
        </p:grpSpPr>
        <p:sp>
          <p:nvSpPr>
            <p:cNvPr id="16" name="Freeform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Vertical Title 1"/>
          <p:cNvSpPr>
            <a:spLocks noGrp="1"/>
          </p:cNvSpPr>
          <p:nvPr>
            <p:ph type="title" orient="vert"/>
          </p:nvPr>
        </p:nvSpPr>
        <p:spPr>
          <a:xfrm>
            <a:off x="9751060" y="1150514"/>
            <a:ext cx="1828324" cy="502168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8882" y="1150514"/>
            <a:ext cx="8227457" cy="5021685"/>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C79BD0D-E0B1-4CED-AC65-708AC79EB9CD}" type="datetime1">
              <a:rPr lang="en-US"/>
              <a:t>10/20/2021</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8164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CC3EA6D-DF0B-4D4B-B359-5F1D1D0E30A4}" type="datetime1">
              <a:rPr lang="en-US"/>
              <a:t>10/20/2021</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43515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squares"/>
          <p:cNvGrpSpPr/>
          <p:nvPr/>
        </p:nvGrpSpPr>
        <p:grpSpPr>
          <a:xfrm>
            <a:off x="0" y="3124415"/>
            <a:ext cx="1622332" cy="805061"/>
            <a:chOff x="0" y="2343311"/>
            <a:chExt cx="1217066" cy="603796"/>
          </a:xfrm>
        </p:grpSpPr>
        <p:sp>
          <p:nvSpPr>
            <p:cNvPr id="8" name="Rounded Rectangle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9" name="bottom graphic"/>
          <p:cNvGrpSpPr/>
          <p:nvPr/>
        </p:nvGrpSpPr>
        <p:grpSpPr>
          <a:xfrm>
            <a:off x="0" y="5409216"/>
            <a:ext cx="12188825" cy="1462483"/>
            <a:chOff x="0" y="4056912"/>
            <a:chExt cx="9144000" cy="1096862"/>
          </a:xfrm>
        </p:grpSpPr>
        <p:sp>
          <p:nvSpPr>
            <p:cNvPr id="20" name="Freeform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1828324" y="1932518"/>
            <a:ext cx="9141619" cy="2105367"/>
          </a:xfrm>
        </p:spPr>
        <p:txBody>
          <a:bodyPr anchor="b">
            <a:normAutofit/>
          </a:bodyPr>
          <a:lstStyle>
            <a:lvl1pPr algn="l">
              <a:defRPr sz="6000" b="0" cap="none" baseline="0"/>
            </a:lvl1pPr>
          </a:lstStyle>
          <a:p>
            <a:r>
              <a:rPr lang="en-US" smtClean="0"/>
              <a:t>Click to edit Master title style</a:t>
            </a:r>
            <a:endParaRPr/>
          </a:p>
        </p:txBody>
      </p:sp>
      <p:sp>
        <p:nvSpPr>
          <p:cNvPr id="3" name="Text Placeholder 2"/>
          <p:cNvSpPr>
            <a:spLocks noGrp="1"/>
          </p:cNvSpPr>
          <p:nvPr>
            <p:ph type="body" idx="1"/>
          </p:nvPr>
        </p:nvSpPr>
        <p:spPr>
          <a:xfrm>
            <a:off x="1828324" y="4084264"/>
            <a:ext cx="9141619" cy="933297"/>
          </a:xfrm>
        </p:spPr>
        <p:txBody>
          <a:bodyPr anchor="t">
            <a:normAutofit/>
          </a:bodyPr>
          <a:lstStyle>
            <a:lvl1pPr marL="0" indent="0">
              <a:buNone/>
              <a:defRPr sz="2800">
                <a:solidFill>
                  <a:schemeClr val="accent1">
                    <a:lumMod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77EDB99-15BC-4479-BAC5-1E502E66917A}" type="datetime1">
              <a:rPr lang="en-US"/>
              <a:t>10/20/2021</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43569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1412" y="152400"/>
            <a:ext cx="9751060" cy="1295400"/>
          </a:xfrm>
        </p:spPr>
        <p:txBody>
          <a:bodyPr/>
          <a:lstStyle/>
          <a:p>
            <a:r>
              <a:rPr lang="en-US" smtClean="0"/>
              <a:t>Click to edit Master title style</a:t>
            </a:r>
            <a:endParaRPr/>
          </a:p>
        </p:txBody>
      </p:sp>
      <p:sp>
        <p:nvSpPr>
          <p:cNvPr id="3" name="Content Placeholder 2"/>
          <p:cNvSpPr>
            <a:spLocks noGrp="1"/>
          </p:cNvSpPr>
          <p:nvPr>
            <p:ph sz="half" idx="1"/>
          </p:nvPr>
        </p:nvSpPr>
        <p:spPr>
          <a:xfrm>
            <a:off x="114141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09441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4067C2A3-CD19-48AB-9F64-ECCF75182EDD}" type="datetime1">
              <a:rPr lang="en-US"/>
              <a:t>10/20/2021</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2977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2" y="152400"/>
            <a:ext cx="9751060" cy="12954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41412" y="1524000"/>
            <a:ext cx="4875530" cy="816429"/>
          </a:xfrm>
        </p:spPr>
        <p:txBody>
          <a:bodyPr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4141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094412" y="1524000"/>
            <a:ext cx="4875530" cy="816429"/>
          </a:xfrm>
        </p:spPr>
        <p:txBody>
          <a:bodyPr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09441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63E8C1-7C87-4705-AB97-8CD17D208E3F}" type="datetime1">
              <a:rPr lang="en-US"/>
              <a:t>10/20/2021</a:t>
            </a:fld>
            <a:endParaRPr/>
          </a:p>
        </p:txBody>
      </p:sp>
      <p:sp>
        <p:nvSpPr>
          <p:cNvPr id="9" name="Slide Number Placeholder 8"/>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48703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20C624E-DF92-4841-B9B9-DD11AA239B85}" type="datetime1">
              <a:rPr lang="en-US"/>
              <a:t>10/20/2021</a:t>
            </a:fld>
            <a:endParaRPr/>
          </a:p>
        </p:txBody>
      </p:sp>
      <p:sp>
        <p:nvSpPr>
          <p:cNvPr id="5" name="Slide Number Placeholder 4"/>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9690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8" name="bottom graphic"/>
          <p:cNvGrpSpPr/>
          <p:nvPr/>
        </p:nvGrpSpPr>
        <p:grpSpPr>
          <a:xfrm>
            <a:off x="0" y="5409216"/>
            <a:ext cx="12188825" cy="1462483"/>
            <a:chOff x="0" y="4056912"/>
            <a:chExt cx="9144000" cy="1096862"/>
          </a:xfrm>
        </p:grpSpPr>
        <p:sp>
          <p:nvSpPr>
            <p:cNvPr id="9" name="Freeform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FBDA3AE1-4360-4D5B-BDBC-656B872DD533}" type="datetime1">
              <a:rPr lang="en-US"/>
              <a:t>10/20/2021</a:t>
            </a:fld>
            <a:endParaRPr/>
          </a:p>
        </p:txBody>
      </p:sp>
      <p:sp>
        <p:nvSpPr>
          <p:cNvPr id="4" name="Slide Number Placeholder 3"/>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22539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75530" y="1600200"/>
            <a:ext cx="6094413"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218883" y="1600202"/>
            <a:ext cx="3453500" cy="4571999"/>
          </a:xfrm>
        </p:spPr>
        <p:txBody>
          <a:bodyPr>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20990708-46A4-4851-883E-8DFB8939107E}" type="datetime1">
              <a:rPr lang="en-US"/>
              <a:t>10/20/2021</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48396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218887" y="1600200"/>
            <a:ext cx="6703850" cy="3657600"/>
          </a:xfrm>
          <a:prstGeom prst="roundRect">
            <a:avLst>
              <a:gd name="adj" fmla="val 3098"/>
            </a:avLst>
          </a:prstGeom>
        </p:spPr>
        <p:txBody>
          <a:bodyPr>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8125883" y="1600200"/>
            <a:ext cx="2844059" cy="3759200"/>
          </a:xfrm>
        </p:spPr>
        <p:txBody>
          <a:bodyPr anchor="b">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E88EFFC-86AE-4294-A319-CAFC2651994B}" type="datetime1">
              <a:rPr lang="en-US"/>
              <a:t>10/20/2021</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44298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bottom graphic"/>
          <p:cNvGrpSpPr/>
          <p:nvPr/>
        </p:nvGrpSpPr>
        <p:grpSpPr>
          <a:xfrm>
            <a:off x="0" y="5409216"/>
            <a:ext cx="12188825" cy="1462483"/>
            <a:chOff x="0" y="4056912"/>
            <a:chExt cx="9144000" cy="1096862"/>
          </a:xfrm>
        </p:grpSpPr>
        <p:sp>
          <p:nvSpPr>
            <p:cNvPr id="21" name="Freeform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grpSp>
        <p:nvGrpSpPr>
          <p:cNvPr id="7" name="squares"/>
          <p:cNvGrpSpPr/>
          <p:nvPr/>
        </p:nvGrpSpPr>
        <p:grpSpPr>
          <a:xfrm>
            <a:off x="1" y="800551"/>
            <a:ext cx="1063023" cy="524183"/>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218883" y="152400"/>
            <a:ext cx="9751060" cy="1295400"/>
          </a:xfrm>
          <a:prstGeom prst="rect">
            <a:avLst/>
          </a:prstGeom>
        </p:spPr>
        <p:txBody>
          <a:bodyPr vert="horz" lIns="121899" tIns="60949" rIns="121899" bIns="60949"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8883" y="1600200"/>
            <a:ext cx="9751060" cy="45720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218883" y="6448425"/>
            <a:ext cx="8288401" cy="180976"/>
          </a:xfrm>
          <a:prstGeom prst="rect">
            <a:avLst/>
          </a:prstGeom>
        </p:spPr>
        <p:txBody>
          <a:bodyPr vert="horz" lIns="121899" tIns="60949" rIns="121899" bIns="60949" rtlCol="0" anchor="ctr"/>
          <a:lstStyle>
            <a:lvl1pPr algn="l">
              <a:defRPr sz="1200">
                <a:solidFill>
                  <a:schemeClr val="tx1"/>
                </a:solidFill>
              </a:defRPr>
            </a:lvl1pPr>
          </a:lstStyle>
          <a:p>
            <a:r>
              <a:rPr lang="en-US" dirty="0"/>
              <a:t>Add a footer</a:t>
            </a:r>
          </a:p>
        </p:txBody>
      </p:sp>
      <p:sp>
        <p:nvSpPr>
          <p:cNvPr id="4" name="Date Placeholder 3"/>
          <p:cNvSpPr>
            <a:spLocks noGrp="1"/>
          </p:cNvSpPr>
          <p:nvPr>
            <p:ph type="dt" sz="half" idx="2"/>
          </p:nvPr>
        </p:nvSpPr>
        <p:spPr>
          <a:xfrm>
            <a:off x="9547913" y="6448425"/>
            <a:ext cx="1422030" cy="180976"/>
          </a:xfrm>
          <a:prstGeom prst="rect">
            <a:avLst/>
          </a:prstGeom>
        </p:spPr>
        <p:txBody>
          <a:bodyPr vert="horz" lIns="121899" tIns="60949" rIns="121899" bIns="60949" rtlCol="0" anchor="ctr"/>
          <a:lstStyle>
            <a:lvl1pPr algn="r">
              <a:defRPr sz="1200">
                <a:solidFill>
                  <a:schemeClr val="tx1"/>
                </a:solidFill>
              </a:defRPr>
            </a:lvl1pPr>
          </a:lstStyle>
          <a:p>
            <a:fld id="{D29E8617-6EA8-4B97-A5E8-E18E98765EE2}" type="datetime1">
              <a:rPr lang="en-US"/>
              <a:pPr/>
              <a:t>10/20/2021</a:t>
            </a:fld>
            <a:endParaRPr dirty="0"/>
          </a:p>
        </p:txBody>
      </p:sp>
      <p:sp>
        <p:nvSpPr>
          <p:cNvPr id="6" name="Slide Number Placeholder 5"/>
          <p:cNvSpPr>
            <a:spLocks noGrp="1"/>
          </p:cNvSpPr>
          <p:nvPr>
            <p:ph type="sldNum" sz="quarter" idx="4"/>
          </p:nvPr>
        </p:nvSpPr>
        <p:spPr>
          <a:xfrm>
            <a:off x="11071516" y="6448425"/>
            <a:ext cx="812588" cy="180976"/>
          </a:xfrm>
          <a:prstGeom prst="rect">
            <a:avLst/>
          </a:prstGeom>
        </p:spPr>
        <p:txBody>
          <a:bodyPr vert="horz" lIns="121899" tIns="60949" rIns="121899" bIns="60949" rtlCol="0" anchor="ctr"/>
          <a:lstStyle>
            <a:lvl1pPr algn="r">
              <a:defRPr sz="1200">
                <a:solidFill>
                  <a:schemeClr val="tx1"/>
                </a:solidFill>
              </a:defRPr>
            </a:lvl1pPr>
          </a:lstStyle>
          <a:p>
            <a:fld id="{34C99D79-8A4B-4031-B1E0-AF26F8EDF2BC}" type="slidenum">
              <a:rPr/>
              <a:pPr/>
              <a:t>‹#›</a:t>
            </a:fld>
            <a:endParaRPr/>
          </a:p>
        </p:txBody>
      </p:sp>
    </p:spTree>
    <p:extLst>
      <p:ext uri="{BB962C8B-B14F-4D97-AF65-F5344CB8AC3E}">
        <p14:creationId xmlns:p14="http://schemas.microsoft.com/office/powerpoint/2010/main" val="1782682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lumMod val="75000"/>
          </a:schemeClr>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lumMod val="75000"/>
          </a:schemeClr>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2.jpeg"/><Relationship Id="rId4" Type="http://schemas.openxmlformats.org/officeDocument/2006/relationships/hyperlink" Target="mailto:s.holinko@weservesafely.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Food Inspection Report Writing 101</a:t>
            </a:r>
            <a:endParaRPr lang="en-US" dirty="0"/>
          </a:p>
        </p:txBody>
      </p:sp>
      <p:sp>
        <p:nvSpPr>
          <p:cNvPr id="3" name="Subtitle 2"/>
          <p:cNvSpPr>
            <a:spLocks noGrp="1"/>
          </p:cNvSpPr>
          <p:nvPr>
            <p:ph type="subTitle" idx="1"/>
          </p:nvPr>
        </p:nvSpPr>
        <p:spPr>
          <a:xfrm>
            <a:off x="1828325" y="2089595"/>
            <a:ext cx="5866288" cy="886344"/>
          </a:xfrm>
        </p:spPr>
        <p:txBody>
          <a:bodyPr>
            <a:normAutofit fontScale="77500" lnSpcReduction="20000"/>
          </a:bodyPr>
          <a:lstStyle/>
          <a:p>
            <a:r>
              <a:rPr lang="en-US" dirty="0" smtClean="0"/>
              <a:t>By Stephanie </a:t>
            </a:r>
            <a:r>
              <a:rPr lang="en-US" dirty="0" err="1" smtClean="0"/>
              <a:t>Holinko</a:t>
            </a:r>
            <a:r>
              <a:rPr lang="en-US" dirty="0" smtClean="0"/>
              <a:t>, CP-FS </a:t>
            </a:r>
            <a:endParaRPr lang="en-US" dirty="0" smtClean="0"/>
          </a:p>
          <a:p>
            <a:r>
              <a:rPr lang="en-US" dirty="0" smtClean="0"/>
              <a:t>Sergio Espinoza, President, </a:t>
            </a:r>
            <a:r>
              <a:rPr lang="en-US" dirty="0" smtClean="0"/>
              <a:t>We Serve Safely </a:t>
            </a:r>
            <a:r>
              <a:rPr lang="en-US" dirty="0" smtClean="0"/>
              <a:t>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012" y="5638800"/>
            <a:ext cx="4038600" cy="1085244"/>
          </a:xfrm>
          <a:prstGeom prst="rect">
            <a:avLst/>
          </a:prstGeom>
        </p:spPr>
      </p:pic>
    </p:spTree>
    <p:extLst>
      <p:ext uri="{BB962C8B-B14F-4D97-AF65-F5344CB8AC3E}">
        <p14:creationId xmlns:p14="http://schemas.microsoft.com/office/powerpoint/2010/main" val="280183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2" y="152400"/>
            <a:ext cx="10514329" cy="1295400"/>
          </a:xfrm>
        </p:spPr>
        <p:txBody>
          <a:bodyPr>
            <a:normAutofit fontScale="90000"/>
          </a:bodyPr>
          <a:lstStyle/>
          <a:p>
            <a:r>
              <a:rPr lang="en-US" dirty="0" smtClean="0"/>
              <a:t>What are you required, per the food code, to document on the narrative section of the food inspection report?</a:t>
            </a:r>
            <a:endParaRPr lang="en-US" dirty="0"/>
          </a:p>
        </p:txBody>
      </p:sp>
      <p:sp>
        <p:nvSpPr>
          <p:cNvPr id="3" name="Content Placeholder 2"/>
          <p:cNvSpPr>
            <a:spLocks noGrp="1"/>
          </p:cNvSpPr>
          <p:nvPr>
            <p:ph idx="1"/>
          </p:nvPr>
        </p:nvSpPr>
        <p:spPr/>
        <p:txBody>
          <a:bodyPr>
            <a:normAutofit lnSpcReduction="10000"/>
          </a:bodyPr>
          <a:lstStyle/>
          <a:p>
            <a:r>
              <a:rPr lang="en-US" dirty="0" smtClean="0"/>
              <a:t>8-403.10 (B)(2): “Specific factual observations of </a:t>
            </a:r>
            <a:r>
              <a:rPr lang="en-US" dirty="0" err="1" smtClean="0"/>
              <a:t>violative</a:t>
            </a:r>
            <a:r>
              <a:rPr lang="en-US" dirty="0" smtClean="0"/>
              <a:t> conditions or other deviations from 105 CMR 590.00, that require correction by the permit holder.” </a:t>
            </a:r>
          </a:p>
          <a:p>
            <a:r>
              <a:rPr lang="en-US" dirty="0" smtClean="0"/>
              <a:t>8-403.10 (B)(1)(d): “Time Frame for Correction”</a:t>
            </a:r>
          </a:p>
          <a:p>
            <a:r>
              <a:rPr lang="en-US" dirty="0" smtClean="0"/>
              <a:t>Code section (technically not required in the code but good practice).</a:t>
            </a:r>
          </a:p>
          <a:p>
            <a:r>
              <a:rPr lang="en-US" dirty="0" smtClean="0"/>
              <a:t>8-404.20: Corrective action demonstrated by the establishment must be documented. </a:t>
            </a:r>
          </a:p>
          <a:p>
            <a:pPr lvl="1"/>
            <a:r>
              <a:rPr lang="en-US" dirty="0" smtClean="0"/>
              <a:t>The violation must still be documented even if corrective action happens immediately (COS).</a:t>
            </a:r>
          </a:p>
          <a:p>
            <a:endParaRPr lang="en-US" dirty="0"/>
          </a:p>
        </p:txBody>
      </p:sp>
      <p:sp>
        <p:nvSpPr>
          <p:cNvPr id="4" name="TextBox 3"/>
          <p:cNvSpPr txBox="1"/>
          <p:nvPr/>
        </p:nvSpPr>
        <p:spPr>
          <a:xfrm>
            <a:off x="10818812" y="6324600"/>
            <a:ext cx="762000" cy="461665"/>
          </a:xfrm>
          <a:prstGeom prst="rect">
            <a:avLst/>
          </a:prstGeom>
          <a:noFill/>
        </p:spPr>
        <p:txBody>
          <a:bodyPr wrap="square" rtlCol="0">
            <a:spAutoFit/>
          </a:bodyPr>
          <a:lstStyle/>
          <a:p>
            <a:r>
              <a:rPr lang="en-US" b="1" dirty="0" smtClean="0">
                <a:solidFill>
                  <a:schemeClr val="accent4"/>
                </a:solidFill>
              </a:rPr>
              <a:t>SE</a:t>
            </a:r>
            <a:endParaRPr lang="en-US" b="1" dirty="0">
              <a:solidFill>
                <a:schemeClr val="accent4"/>
              </a:solidFill>
            </a:endParaRPr>
          </a:p>
        </p:txBody>
      </p:sp>
    </p:spTree>
    <p:extLst>
      <p:ext uri="{BB962C8B-B14F-4D97-AF65-F5344CB8AC3E}">
        <p14:creationId xmlns:p14="http://schemas.microsoft.com/office/powerpoint/2010/main" val="143218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Annex 5 “Conducting Risk Based Inspections” of the 2013 Food Code? </a:t>
            </a:r>
            <a:endParaRPr lang="en-US" dirty="0"/>
          </a:p>
        </p:txBody>
      </p:sp>
      <p:sp>
        <p:nvSpPr>
          <p:cNvPr id="3" name="Content Placeholder 2"/>
          <p:cNvSpPr>
            <a:spLocks noGrp="1"/>
          </p:cNvSpPr>
          <p:nvPr>
            <p:ph idx="1"/>
          </p:nvPr>
        </p:nvSpPr>
        <p:spPr/>
        <p:txBody>
          <a:bodyPr>
            <a:normAutofit lnSpcReduction="10000"/>
          </a:bodyPr>
          <a:lstStyle/>
          <a:p>
            <a:r>
              <a:rPr lang="en-US" dirty="0" smtClean="0"/>
              <a:t>Found right in the 2013 Federal Model Food Code (page 587 -620.</a:t>
            </a:r>
          </a:p>
          <a:p>
            <a:r>
              <a:rPr lang="en-US" dirty="0" smtClean="0"/>
              <a:t>“Annex </a:t>
            </a:r>
            <a:r>
              <a:rPr lang="en-US" dirty="0"/>
              <a:t>5 of the Food Code outlines the basis for conducting successful risk-based inspections and is provided to assist industry in achieving active managerial control of foodborne illness risk factors as outlined in the draft Recommended National Retail Food Regulatory Program Standards and the Regulator’s Manual</a:t>
            </a:r>
            <a:r>
              <a:rPr lang="en-US" dirty="0" smtClean="0"/>
              <a:t>.”  </a:t>
            </a:r>
          </a:p>
          <a:p>
            <a:endParaRPr lang="en-US" dirty="0"/>
          </a:p>
          <a:p>
            <a:pPr marL="0" indent="0">
              <a:buNone/>
            </a:pPr>
            <a:r>
              <a:rPr lang="en-US" dirty="0"/>
              <a:t>https://www.fda.gov/media/87140/download</a:t>
            </a:r>
          </a:p>
        </p:txBody>
      </p:sp>
    </p:spTree>
    <p:extLst>
      <p:ext uri="{BB962C8B-B14F-4D97-AF65-F5344CB8AC3E}">
        <p14:creationId xmlns:p14="http://schemas.microsoft.com/office/powerpoint/2010/main" val="329363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should you become familiar with Annex 5 and how does it relate to this presentation?</a:t>
            </a:r>
            <a:endParaRPr lang="en-US" dirty="0"/>
          </a:p>
        </p:txBody>
      </p:sp>
      <p:sp>
        <p:nvSpPr>
          <p:cNvPr id="3" name="Content Placeholder 2"/>
          <p:cNvSpPr>
            <a:spLocks noGrp="1"/>
          </p:cNvSpPr>
          <p:nvPr>
            <p:ph idx="1"/>
          </p:nvPr>
        </p:nvSpPr>
        <p:spPr>
          <a:xfrm>
            <a:off x="531811" y="1676400"/>
            <a:ext cx="11657013" cy="4953000"/>
          </a:xfrm>
        </p:spPr>
        <p:txBody>
          <a:bodyPr>
            <a:normAutofit fontScale="92500" lnSpcReduction="10000"/>
          </a:bodyPr>
          <a:lstStyle/>
          <a:p>
            <a:r>
              <a:rPr lang="en-US" dirty="0" smtClean="0"/>
              <a:t>Annex 5 specifies details that should be documented on the inspection report including but not limited to:</a:t>
            </a:r>
          </a:p>
          <a:p>
            <a:pPr lvl="1"/>
            <a:r>
              <a:rPr lang="en-US" dirty="0" smtClean="0"/>
              <a:t>On site corrections made during the inspection.</a:t>
            </a:r>
          </a:p>
          <a:p>
            <a:pPr lvl="1"/>
            <a:r>
              <a:rPr lang="en-US" dirty="0" smtClean="0"/>
              <a:t>Evidence of violations observed during the inspection (photos in addition to the description on inspection reports are helpful).</a:t>
            </a:r>
          </a:p>
          <a:p>
            <a:pPr lvl="1"/>
            <a:r>
              <a:rPr lang="en-US" dirty="0" smtClean="0"/>
              <a:t>The establishments compliance place/plan for correction.</a:t>
            </a:r>
          </a:p>
          <a:p>
            <a:pPr lvl="2"/>
            <a:r>
              <a:rPr lang="en-US" dirty="0" smtClean="0"/>
              <a:t>Compliance plans should be discussed during the closing conference with the Person in Charge and then documented on the inspection report.</a:t>
            </a:r>
          </a:p>
          <a:p>
            <a:pPr lvl="1"/>
            <a:r>
              <a:rPr lang="en-US" dirty="0" smtClean="0"/>
              <a:t>Solutions/alternatives for compliance to prevent the reoccurrence of violations.</a:t>
            </a:r>
          </a:p>
          <a:p>
            <a:pPr lvl="2"/>
            <a:r>
              <a:rPr lang="en-US" dirty="0" smtClean="0"/>
              <a:t>Keep an open line of communication.  </a:t>
            </a:r>
          </a:p>
          <a:p>
            <a:pPr lvl="1"/>
            <a:r>
              <a:rPr lang="en-US" dirty="0" smtClean="0"/>
              <a:t>Documentation of inspectional findings including temperatures and sanitizer concentrations. 	</a:t>
            </a:r>
          </a:p>
          <a:p>
            <a:pPr marL="451025" lvl="1" indent="0">
              <a:buNone/>
            </a:pPr>
            <a:r>
              <a:rPr lang="en-US" dirty="0" smtClean="0"/>
              <a:t>								</a:t>
            </a:r>
            <a:r>
              <a:rPr lang="en-US" dirty="0" smtClean="0">
                <a:solidFill>
                  <a:schemeClr val="accent4"/>
                </a:solidFill>
              </a:rPr>
              <a:t>SE</a:t>
            </a:r>
            <a:r>
              <a:rPr lang="en-US" dirty="0" smtClean="0"/>
              <a:t>	</a:t>
            </a:r>
            <a:endParaRPr lang="en-US" dirty="0"/>
          </a:p>
        </p:txBody>
      </p:sp>
    </p:spTree>
    <p:extLst>
      <p:ext uri="{BB962C8B-B14F-4D97-AF65-F5344CB8AC3E}">
        <p14:creationId xmlns:p14="http://schemas.microsoft.com/office/powerpoint/2010/main" val="230981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152400"/>
            <a:ext cx="9751060" cy="1066800"/>
          </a:xfrm>
        </p:spPr>
        <p:txBody>
          <a:bodyPr>
            <a:normAutofit fontScale="90000"/>
          </a:bodyPr>
          <a:lstStyle/>
          <a:p>
            <a:r>
              <a:rPr lang="en-US" dirty="0" smtClean="0"/>
              <a:t>Overview – what you need to document on the report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1) The code section.</a:t>
            </a:r>
          </a:p>
          <a:p>
            <a:r>
              <a:rPr lang="en-US" dirty="0" smtClean="0"/>
              <a:t>2) The specifics about the violation you observed (i.e. location, equipment, food item, etc.).</a:t>
            </a:r>
          </a:p>
          <a:p>
            <a:r>
              <a:rPr lang="en-US" dirty="0" smtClean="0"/>
              <a:t>3) Time frame for correction. </a:t>
            </a:r>
          </a:p>
          <a:p>
            <a:r>
              <a:rPr lang="en-US" dirty="0" smtClean="0"/>
              <a:t>4) Corrective Action.</a:t>
            </a:r>
          </a:p>
          <a:p>
            <a:r>
              <a:rPr lang="en-US" dirty="0" smtClean="0"/>
              <a:t>5) Plans for correction.</a:t>
            </a:r>
          </a:p>
          <a:p>
            <a:r>
              <a:rPr lang="en-US" dirty="0" smtClean="0"/>
              <a:t>6) Expectations for correction.</a:t>
            </a:r>
          </a:p>
          <a:p>
            <a:r>
              <a:rPr lang="en-US" dirty="0" smtClean="0"/>
              <a:t>Specify if the violation was corrected on site and how it was corrected. Specify if it was a repeat violation. </a:t>
            </a:r>
            <a:endParaRPr lang="en-US" dirty="0"/>
          </a:p>
          <a:p>
            <a:r>
              <a:rPr lang="en-US" dirty="0" smtClean="0"/>
              <a:t>Document the violation in way to prevent the violation from reoccurring. </a:t>
            </a:r>
          </a:p>
        </p:txBody>
      </p:sp>
    </p:spTree>
    <p:extLst>
      <p:ext uri="{BB962C8B-B14F-4D97-AF65-F5344CB8AC3E}">
        <p14:creationId xmlns:p14="http://schemas.microsoft.com/office/powerpoint/2010/main" val="78693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2" y="152400"/>
            <a:ext cx="10742929" cy="1295400"/>
          </a:xfrm>
        </p:spPr>
        <p:txBody>
          <a:bodyPr>
            <a:normAutofit fontScale="90000"/>
          </a:bodyPr>
          <a:lstStyle/>
          <a:p>
            <a:r>
              <a:rPr lang="es-ES" dirty="0"/>
              <a:t/>
            </a:r>
            <a:br>
              <a:rPr lang="es-ES" dirty="0"/>
            </a:br>
            <a:r>
              <a:rPr lang="es-ES" dirty="0"/>
              <a:t>Consideraciones / recomendaciones sobre la barrera del idioma</a:t>
            </a:r>
            <a:endParaRPr lang="en-US" dirty="0"/>
          </a:p>
        </p:txBody>
      </p:sp>
      <p:sp>
        <p:nvSpPr>
          <p:cNvPr id="3" name="Content Placeholder 2"/>
          <p:cNvSpPr>
            <a:spLocks noGrp="1"/>
          </p:cNvSpPr>
          <p:nvPr>
            <p:ph idx="1"/>
          </p:nvPr>
        </p:nvSpPr>
        <p:spPr/>
        <p:txBody>
          <a:bodyPr>
            <a:normAutofit fontScale="77500" lnSpcReduction="20000"/>
          </a:bodyPr>
          <a:lstStyle/>
          <a:p>
            <a:r>
              <a:rPr lang="es-ES" dirty="0"/>
              <a:t>La seguridad alimentaria es demasiado importante para asumir que se entiende, se debe entender.</a:t>
            </a:r>
          </a:p>
          <a:p>
            <a:r>
              <a:rPr lang="es-ES" dirty="0"/>
              <a:t>"Aunque los inmigrantes representan solo el 13.5 por ciento de la población de los EE. UU., Un informe de 2017 del Consejo de Asuntos Globales de Chicago estima que el 37 por ciento de los propietarios de pequeños restaurantes son inmigrantes, mientras que el 22 por ciento de los trabajadores de servicios de alimentos son nacidos en el extranjero".</a:t>
            </a:r>
          </a:p>
          <a:p>
            <a:r>
              <a:rPr lang="es-ES" dirty="0"/>
              <a:t>Abogando por un servicio de traducción.</a:t>
            </a:r>
          </a:p>
          <a:p>
            <a:r>
              <a:rPr lang="es-ES" dirty="0"/>
              <a:t>Ofrecer reunirse con la empresa en la oficina con un amigo o familiar que pueda traducir.</a:t>
            </a:r>
          </a:p>
          <a:p>
            <a:r>
              <a:rPr lang="es-ES" dirty="0"/>
              <a:t>Lenguaje simple (en lugar de alimentos TCS, especifique los nombres específicos de los alimentos).</a:t>
            </a:r>
          </a:p>
          <a:p>
            <a:r>
              <a:rPr lang="es-ES" dirty="0"/>
              <a:t>Utilizar el traductor de Google para documentos </a:t>
            </a:r>
            <a:r>
              <a:rPr lang="es-ES" dirty="0" smtClean="0"/>
              <a:t>electrónicos.</a:t>
            </a:r>
            <a:endParaRPr lang="en-US" dirty="0"/>
          </a:p>
        </p:txBody>
      </p:sp>
    </p:spTree>
    <p:extLst>
      <p:ext uri="{BB962C8B-B14F-4D97-AF65-F5344CB8AC3E}">
        <p14:creationId xmlns:p14="http://schemas.microsoft.com/office/powerpoint/2010/main" val="4150885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2" y="152400"/>
            <a:ext cx="10742929" cy="1295400"/>
          </a:xfrm>
        </p:spPr>
        <p:txBody>
          <a:bodyPr/>
          <a:lstStyle/>
          <a:p>
            <a:r>
              <a:rPr lang="en-US" dirty="0" smtClean="0"/>
              <a:t>Language barrier considerations/recommendations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a:t>Food safety is too important to assume its understood, it must be understood. </a:t>
            </a:r>
            <a:endParaRPr lang="en-US" dirty="0" smtClean="0"/>
          </a:p>
          <a:p>
            <a:pPr lvl="1"/>
            <a:r>
              <a:rPr lang="en-US" dirty="0"/>
              <a:t>“Although immigrants make up just 13.5 percent of the U.S. population, a 2017 report from the Chicago Council on Global Affairs estimates that 37 percent of small restaurant owners are immigrants, while 22 percent of foodservice workers are foreign-born</a:t>
            </a:r>
            <a:r>
              <a:rPr lang="en-US" dirty="0" smtClean="0"/>
              <a:t>.”</a:t>
            </a:r>
            <a:endParaRPr lang="en-US" dirty="0"/>
          </a:p>
          <a:p>
            <a:r>
              <a:rPr lang="en-US" dirty="0" smtClean="0"/>
              <a:t>Advocating for a translation service. </a:t>
            </a:r>
          </a:p>
          <a:p>
            <a:r>
              <a:rPr lang="en-US" dirty="0" smtClean="0"/>
              <a:t>Offering to meet with the business in the office with a friend or family member who can translate.</a:t>
            </a:r>
          </a:p>
          <a:p>
            <a:r>
              <a:rPr lang="en-US" dirty="0" smtClean="0"/>
              <a:t>Simple language (instead of TCS foods, specify the specific food names).</a:t>
            </a:r>
          </a:p>
          <a:p>
            <a:r>
              <a:rPr lang="en-US" dirty="0" smtClean="0"/>
              <a:t>Utilizing google translate for electronic documents. </a:t>
            </a:r>
          </a:p>
        </p:txBody>
      </p:sp>
    </p:spTree>
    <p:extLst>
      <p:ext uri="{BB962C8B-B14F-4D97-AF65-F5344CB8AC3E}">
        <p14:creationId xmlns:p14="http://schemas.microsoft.com/office/powerpoint/2010/main" val="406558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152400"/>
            <a:ext cx="9751060" cy="609600"/>
          </a:xfrm>
        </p:spPr>
        <p:txBody>
          <a:bodyPr>
            <a:normAutofit fontScale="90000"/>
          </a:bodyPr>
          <a:lstStyle/>
          <a:p>
            <a:r>
              <a:rPr lang="en-US" dirty="0" smtClean="0"/>
              <a:t>Example of how to document a violation </a:t>
            </a:r>
            <a:endParaRPr lang="en-US" dirty="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12812" y="838200"/>
            <a:ext cx="4277542" cy="5703389"/>
          </a:xfrm>
        </p:spPr>
      </p:pic>
      <p:sp>
        <p:nvSpPr>
          <p:cNvPr id="14" name="Content Placeholder 13"/>
          <p:cNvSpPr>
            <a:spLocks noGrp="1"/>
          </p:cNvSpPr>
          <p:nvPr>
            <p:ph sz="quarter" idx="4"/>
          </p:nvPr>
        </p:nvSpPr>
        <p:spPr>
          <a:xfrm>
            <a:off x="6016942" y="990600"/>
            <a:ext cx="4875530" cy="5486400"/>
          </a:xfrm>
        </p:spPr>
        <p:txBody>
          <a:bodyPr>
            <a:normAutofit fontScale="92500" lnSpcReduction="20000"/>
          </a:bodyPr>
          <a:lstStyle/>
          <a:p>
            <a:pPr marL="0" indent="0">
              <a:buNone/>
            </a:pPr>
            <a:r>
              <a:rPr lang="en-US" dirty="0" smtClean="0"/>
              <a:t>3-302.11 Uncovered foods</a:t>
            </a:r>
          </a:p>
          <a:p>
            <a:pPr marL="0" indent="0">
              <a:buNone/>
            </a:pPr>
            <a:r>
              <a:rPr lang="en-US" dirty="0" smtClean="0"/>
              <a:t>Observed frozen </a:t>
            </a:r>
            <a:r>
              <a:rPr lang="en-US" dirty="0" err="1" smtClean="0"/>
              <a:t>french</a:t>
            </a:r>
            <a:r>
              <a:rPr lang="en-US" dirty="0" smtClean="0"/>
              <a:t> fries, frozen chicken patties and frozen fish stored uncovered in the single door GE freezer. Frozen food must be stored protected through means such as covered containers or wrappings. The Person in Charge has agreed to purchase food grade containers with tight fitting lids. The Person in Charge will be re-training food employees to keep foods completely covered while in storage.  The Person in Charge covered the foods with plastic wrap during inspection. </a:t>
            </a:r>
            <a:endParaRPr lang="en-US" dirty="0"/>
          </a:p>
        </p:txBody>
      </p:sp>
    </p:spTree>
    <p:extLst>
      <p:ext uri="{BB962C8B-B14F-4D97-AF65-F5344CB8AC3E}">
        <p14:creationId xmlns:p14="http://schemas.microsoft.com/office/powerpoint/2010/main" val="289162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Breakdown</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solidFill>
                  <a:schemeClr val="accent4"/>
                </a:solidFill>
              </a:rPr>
              <a:t>The code </a:t>
            </a:r>
            <a:r>
              <a:rPr lang="en-US" dirty="0" smtClean="0">
                <a:solidFill>
                  <a:schemeClr val="accent4"/>
                </a:solidFill>
              </a:rPr>
              <a:t>section: </a:t>
            </a:r>
            <a:r>
              <a:rPr lang="en-US" dirty="0" smtClean="0"/>
              <a:t>3-302.11 </a:t>
            </a:r>
            <a:endParaRPr lang="en-US" dirty="0"/>
          </a:p>
          <a:p>
            <a:pPr marL="0" indent="0">
              <a:buNone/>
            </a:pPr>
            <a:r>
              <a:rPr lang="en-US" dirty="0" smtClean="0">
                <a:solidFill>
                  <a:schemeClr val="accent4"/>
                </a:solidFill>
              </a:rPr>
              <a:t>The observed violation: </a:t>
            </a:r>
            <a:r>
              <a:rPr lang="en-US" dirty="0" smtClean="0"/>
              <a:t>Observed </a:t>
            </a:r>
            <a:r>
              <a:rPr lang="en-US" dirty="0"/>
              <a:t>frozen </a:t>
            </a:r>
            <a:r>
              <a:rPr lang="en-US" dirty="0" err="1"/>
              <a:t>french</a:t>
            </a:r>
            <a:r>
              <a:rPr lang="en-US" dirty="0"/>
              <a:t> fries, frozen chicken patties and frozen fish stored uncovered in the single door </a:t>
            </a:r>
            <a:r>
              <a:rPr lang="en-US" dirty="0" smtClean="0"/>
              <a:t>GE freezer. </a:t>
            </a:r>
          </a:p>
          <a:p>
            <a:pPr marL="0" indent="0">
              <a:buNone/>
            </a:pPr>
            <a:r>
              <a:rPr lang="en-US" dirty="0" smtClean="0">
                <a:solidFill>
                  <a:schemeClr val="accent4"/>
                </a:solidFill>
              </a:rPr>
              <a:t>The expectation for compliance: </a:t>
            </a:r>
            <a:r>
              <a:rPr lang="en-US" dirty="0" smtClean="0"/>
              <a:t>Frozen </a:t>
            </a:r>
            <a:r>
              <a:rPr lang="en-US" dirty="0"/>
              <a:t>food must be stored protected through means such as covered containers or wrappings</a:t>
            </a:r>
            <a:r>
              <a:rPr lang="en-US" dirty="0" smtClean="0"/>
              <a:t>.</a:t>
            </a:r>
          </a:p>
          <a:p>
            <a:pPr marL="0" indent="0">
              <a:buNone/>
            </a:pPr>
            <a:r>
              <a:rPr lang="en-US" dirty="0" smtClean="0">
                <a:solidFill>
                  <a:schemeClr val="accent4"/>
                </a:solidFill>
              </a:rPr>
              <a:t>The corrective action for sustainable and permanent change:</a:t>
            </a:r>
            <a:r>
              <a:rPr lang="en-US" dirty="0" smtClean="0"/>
              <a:t> </a:t>
            </a:r>
            <a:r>
              <a:rPr lang="en-US" dirty="0"/>
              <a:t>The Person in Charge has agreed to purchase food grade containers with tight fitting lids. The Person in Charge will be retraining food employees to keep foods completely covered while in storage.  The Person in Charge covered the foods with plastic wrap during inspection. </a:t>
            </a:r>
          </a:p>
          <a:p>
            <a:endParaRPr lang="en-US" dirty="0"/>
          </a:p>
        </p:txBody>
      </p:sp>
    </p:spTree>
    <p:extLst>
      <p:ext uri="{BB962C8B-B14F-4D97-AF65-F5344CB8AC3E}">
        <p14:creationId xmlns:p14="http://schemas.microsoft.com/office/powerpoint/2010/main" val="368927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152400"/>
            <a:ext cx="10287000" cy="838200"/>
          </a:xfrm>
        </p:spPr>
        <p:txBody>
          <a:bodyPr/>
          <a:lstStyle/>
          <a:p>
            <a:r>
              <a:rPr lang="en-US" dirty="0" smtClean="0"/>
              <a:t>Another example of how to document a violation</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41412" y="1043452"/>
            <a:ext cx="3886200" cy="5128748"/>
          </a:xfrm>
        </p:spPr>
      </p:pic>
      <p:sp>
        <p:nvSpPr>
          <p:cNvPr id="4" name="Content Placeholder 3"/>
          <p:cNvSpPr>
            <a:spLocks noGrp="1"/>
          </p:cNvSpPr>
          <p:nvPr>
            <p:ph sz="half" idx="2"/>
          </p:nvPr>
        </p:nvSpPr>
        <p:spPr>
          <a:xfrm>
            <a:off x="5789612" y="1219200"/>
            <a:ext cx="5410200" cy="4572000"/>
          </a:xfrm>
        </p:spPr>
        <p:txBody>
          <a:bodyPr>
            <a:normAutofit fontScale="92500" lnSpcReduction="10000"/>
          </a:bodyPr>
          <a:lstStyle/>
          <a:p>
            <a:r>
              <a:rPr lang="en-US" dirty="0" smtClean="0"/>
              <a:t>3-305.11</a:t>
            </a:r>
          </a:p>
          <a:p>
            <a:pPr marL="0" indent="0">
              <a:buNone/>
            </a:pPr>
            <a:r>
              <a:rPr lang="en-US" dirty="0" smtClean="0"/>
              <a:t>Packages of pork observed being stored directly on the floor in the walk in cooler. Food must be stored at least 6 inches off of the floor on the approved shelving. The owner has agreed to purchase an aluminum dunnage rack for additional shelving space in the walk in cooler. Please train staff to not store food on the floor and only on the approved shelving.</a:t>
            </a:r>
            <a:endParaRPr lang="en-US" dirty="0"/>
          </a:p>
        </p:txBody>
      </p:sp>
    </p:spTree>
    <p:extLst>
      <p:ext uri="{BB962C8B-B14F-4D97-AF65-F5344CB8AC3E}">
        <p14:creationId xmlns:p14="http://schemas.microsoft.com/office/powerpoint/2010/main" val="72933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152400"/>
            <a:ext cx="9751060" cy="1143000"/>
          </a:xfrm>
        </p:spPr>
        <p:txBody>
          <a:bodyPr/>
          <a:lstStyle/>
          <a:p>
            <a:r>
              <a:rPr lang="en-US" dirty="0" smtClean="0"/>
              <a:t>Practice citing violation in groups of 2-3</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0012" y="1131076"/>
            <a:ext cx="4114800" cy="5486400"/>
          </a:xfrm>
        </p:spPr>
      </p:pic>
      <p:sp>
        <p:nvSpPr>
          <p:cNvPr id="6" name="TextBox 5"/>
          <p:cNvSpPr txBox="1"/>
          <p:nvPr/>
        </p:nvSpPr>
        <p:spPr>
          <a:xfrm>
            <a:off x="5865812" y="1411773"/>
            <a:ext cx="5486400" cy="5016758"/>
          </a:xfrm>
          <a:prstGeom prst="rect">
            <a:avLst/>
          </a:prstGeom>
          <a:noFill/>
        </p:spPr>
        <p:txBody>
          <a:bodyPr wrap="square" rtlCol="0">
            <a:spAutoFit/>
          </a:bodyPr>
          <a:lstStyle/>
          <a:p>
            <a:r>
              <a:rPr lang="en-US" dirty="0" smtClean="0"/>
              <a:t>-</a:t>
            </a:r>
            <a:r>
              <a:rPr lang="en-US" sz="3200" dirty="0" smtClean="0"/>
              <a:t>Violation 3-501.16</a:t>
            </a:r>
          </a:p>
          <a:p>
            <a:endParaRPr lang="en-US" sz="3200" dirty="0"/>
          </a:p>
          <a:p>
            <a:r>
              <a:rPr lang="en-US" sz="3200" dirty="0" smtClean="0"/>
              <a:t>-Cooked pasta </a:t>
            </a:r>
          </a:p>
          <a:p>
            <a:endParaRPr lang="en-US" sz="3200" dirty="0"/>
          </a:p>
          <a:p>
            <a:r>
              <a:rPr lang="en-US" sz="3200" dirty="0" smtClean="0"/>
              <a:t>-61.9°F stored in ambient temperature on the cooks line.</a:t>
            </a:r>
          </a:p>
          <a:p>
            <a:endParaRPr lang="en-US" sz="3200" dirty="0" smtClean="0"/>
          </a:p>
          <a:p>
            <a:r>
              <a:rPr lang="en-US" sz="3200" dirty="0" smtClean="0"/>
              <a:t>-Your group determines the correction action.</a:t>
            </a:r>
            <a:endParaRPr lang="en-US" sz="3200" dirty="0"/>
          </a:p>
        </p:txBody>
      </p:sp>
    </p:spTree>
    <p:extLst>
      <p:ext uri="{BB962C8B-B14F-4D97-AF65-F5344CB8AC3E}">
        <p14:creationId xmlns:p14="http://schemas.microsoft.com/office/powerpoint/2010/main" val="18226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Presentation Goals</a:t>
            </a:r>
            <a:endParaRPr lang="en-US" dirty="0"/>
          </a:p>
        </p:txBody>
      </p:sp>
      <p:sp>
        <p:nvSpPr>
          <p:cNvPr id="6" name="Content Placeholder 5"/>
          <p:cNvSpPr>
            <a:spLocks noGrp="1"/>
          </p:cNvSpPr>
          <p:nvPr>
            <p:ph idx="1"/>
          </p:nvPr>
        </p:nvSpPr>
        <p:spPr>
          <a:xfrm>
            <a:off x="303212" y="1600200"/>
            <a:ext cx="10666731" cy="4572000"/>
          </a:xfrm>
        </p:spPr>
        <p:txBody>
          <a:bodyPr>
            <a:normAutofit/>
          </a:bodyPr>
          <a:lstStyle/>
          <a:p>
            <a:r>
              <a:rPr lang="en-US" dirty="0" smtClean="0"/>
              <a:t>Goal #1: </a:t>
            </a:r>
            <a:r>
              <a:rPr lang="en-US" dirty="0"/>
              <a:t> </a:t>
            </a:r>
            <a:r>
              <a:rPr lang="en-US" dirty="0" smtClean="0"/>
              <a:t>Inspectors will have a better understanding of </a:t>
            </a:r>
            <a:r>
              <a:rPr lang="en-US" dirty="0"/>
              <a:t>their </a:t>
            </a:r>
            <a:r>
              <a:rPr lang="en-US" dirty="0" smtClean="0"/>
              <a:t>inspection documentation </a:t>
            </a:r>
            <a:r>
              <a:rPr lang="en-US" dirty="0"/>
              <a:t>responsibilities in accordance with the </a:t>
            </a:r>
            <a:r>
              <a:rPr lang="en-US" dirty="0" smtClean="0"/>
              <a:t>MA Food Code</a:t>
            </a:r>
            <a:r>
              <a:rPr lang="en-US" dirty="0"/>
              <a:t>. </a:t>
            </a:r>
            <a:endParaRPr lang="en-US" b="1" dirty="0"/>
          </a:p>
          <a:p>
            <a:r>
              <a:rPr lang="en-US" dirty="0" smtClean="0"/>
              <a:t>Goal #2: Inspectors will become familiar with the 2013 Federal Food Code Annex 5 to </a:t>
            </a:r>
            <a:r>
              <a:rPr lang="en-US" dirty="0" smtClean="0"/>
              <a:t>improve their inspections</a:t>
            </a:r>
            <a:r>
              <a:rPr lang="en-US" dirty="0" smtClean="0"/>
              <a:t>.</a:t>
            </a:r>
            <a:endParaRPr lang="en-US" dirty="0"/>
          </a:p>
          <a:p>
            <a:r>
              <a:rPr lang="en-US" dirty="0" smtClean="0"/>
              <a:t>Goal #3: Through better documentation, inspectors will see compliance improvements in food facilities.</a:t>
            </a:r>
            <a:endParaRPr lang="en-US" dirty="0"/>
          </a:p>
          <a:p>
            <a:r>
              <a:rPr lang="en-US" dirty="0" smtClean="0"/>
              <a:t>Goal #4: Inspectors will complete detailed inspection reports and descriptively report inspectional findings. </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3212" y="5874761"/>
            <a:ext cx="3348037" cy="899678"/>
          </a:xfrm>
          <a:prstGeom prst="rect">
            <a:avLst/>
          </a:prstGeom>
        </p:spPr>
      </p:pic>
    </p:spTree>
    <p:extLst>
      <p:ext uri="{BB962C8B-B14F-4D97-AF65-F5344CB8AC3E}">
        <p14:creationId xmlns:p14="http://schemas.microsoft.com/office/powerpoint/2010/main" val="204134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violation was cited and the outcome</a:t>
            </a:r>
            <a:endParaRPr lang="en-US" dirty="0"/>
          </a:p>
        </p:txBody>
      </p:sp>
      <p:sp>
        <p:nvSpPr>
          <p:cNvPr id="3" name="Content Placeholder 2"/>
          <p:cNvSpPr>
            <a:spLocks noGrp="1"/>
          </p:cNvSpPr>
          <p:nvPr>
            <p:ph idx="1"/>
          </p:nvPr>
        </p:nvSpPr>
        <p:spPr/>
        <p:txBody>
          <a:bodyPr/>
          <a:lstStyle/>
          <a:p>
            <a:r>
              <a:rPr lang="en-US" dirty="0"/>
              <a:t>3-501.16</a:t>
            </a:r>
          </a:p>
          <a:p>
            <a:pPr marL="0" indent="0">
              <a:buNone/>
            </a:pPr>
            <a:r>
              <a:rPr lang="en-US" dirty="0" smtClean="0"/>
              <a:t>Cooked pasta observed with an internal food temperature of 61.9°F stored on the cooks line in ambient temperature. </a:t>
            </a:r>
            <a:r>
              <a:rPr lang="en-US" dirty="0"/>
              <a:t>Cooked pasta must be maintained in cold holding at 41°F or below. </a:t>
            </a:r>
            <a:r>
              <a:rPr lang="en-US" dirty="0" smtClean="0"/>
              <a:t>The cook was unsure how long the pasta was out in ambient temperature and therefor decided to dispose of the pasta. The owner stated he will purchase a cold holding unit for the pasta. Please submit the manufacturer’s specifications for the cold holding unit for inspector approval prior to purchasing. </a:t>
            </a:r>
            <a:endParaRPr lang="en-US" dirty="0"/>
          </a:p>
        </p:txBody>
      </p:sp>
    </p:spTree>
    <p:extLst>
      <p:ext uri="{BB962C8B-B14F-4D97-AF65-F5344CB8AC3E}">
        <p14:creationId xmlns:p14="http://schemas.microsoft.com/office/powerpoint/2010/main" val="328013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citing violation in groups of 2-3</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9066" y="1447800"/>
            <a:ext cx="3810000" cy="5080000"/>
          </a:xfrm>
        </p:spPr>
      </p:pic>
      <p:sp>
        <p:nvSpPr>
          <p:cNvPr id="4" name="Text Placeholder 3"/>
          <p:cNvSpPr>
            <a:spLocks noGrp="1"/>
          </p:cNvSpPr>
          <p:nvPr>
            <p:ph type="body" sz="half" idx="2"/>
          </p:nvPr>
        </p:nvSpPr>
        <p:spPr>
          <a:xfrm>
            <a:off x="5852927" y="1752600"/>
            <a:ext cx="3453500" cy="4571999"/>
          </a:xfrm>
        </p:spPr>
        <p:txBody>
          <a:bodyPr/>
          <a:lstStyle/>
          <a:p>
            <a:r>
              <a:rPr lang="en-US" dirty="0" smtClean="0">
                <a:solidFill>
                  <a:schemeClr val="tx1"/>
                </a:solidFill>
              </a:rPr>
              <a:t>3-305.11; 3-305.14</a:t>
            </a:r>
          </a:p>
          <a:p>
            <a:r>
              <a:rPr lang="en-US" dirty="0" smtClean="0">
                <a:solidFill>
                  <a:schemeClr val="tx1"/>
                </a:solidFill>
              </a:rPr>
              <a:t>Pork prepared on floor next to 3 bay sink</a:t>
            </a:r>
            <a:endParaRPr lang="en-US" dirty="0">
              <a:solidFill>
                <a:schemeClr val="tx1"/>
              </a:solidFill>
            </a:endParaRPr>
          </a:p>
        </p:txBody>
      </p:sp>
    </p:spTree>
    <p:extLst>
      <p:ext uri="{BB962C8B-B14F-4D97-AF65-F5344CB8AC3E}">
        <p14:creationId xmlns:p14="http://schemas.microsoft.com/office/powerpoint/2010/main" val="20754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the violation was cited and the outcome</a:t>
            </a:r>
          </a:p>
        </p:txBody>
      </p:sp>
      <p:sp>
        <p:nvSpPr>
          <p:cNvPr id="3" name="Content Placeholder 2"/>
          <p:cNvSpPr>
            <a:spLocks noGrp="1"/>
          </p:cNvSpPr>
          <p:nvPr>
            <p:ph idx="1"/>
          </p:nvPr>
        </p:nvSpPr>
        <p:spPr/>
        <p:txBody>
          <a:bodyPr/>
          <a:lstStyle/>
          <a:p>
            <a:r>
              <a:rPr lang="en-US" dirty="0"/>
              <a:t>3-305.11; 3-305.14</a:t>
            </a:r>
          </a:p>
          <a:p>
            <a:r>
              <a:rPr lang="en-US" dirty="0" smtClean="0"/>
              <a:t>Pork in a large bowl was observed being mixed directly on the floor by a food employee. The inspector advised the Person in Charge that food could not be prepared directly on the floor and must be prepared in an approved food preparation area such as a food prep table or food preparation sink. The PIC directed the employee to finish preparing the pork on a food preparation table. Please train all food employees on where food is approved to be prepared. </a:t>
            </a:r>
            <a:endParaRPr lang="en-US" dirty="0"/>
          </a:p>
        </p:txBody>
      </p:sp>
    </p:spTree>
    <p:extLst>
      <p:ext uri="{BB962C8B-B14F-4D97-AF65-F5344CB8AC3E}">
        <p14:creationId xmlns:p14="http://schemas.microsoft.com/office/powerpoint/2010/main" val="208179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3" name="Picture Placeholder 2"/>
          <p:cNvPicPr>
            <a:picLocks noGrp="1" noChangeAspect="1"/>
          </p:cNvPicPr>
          <p:nvPr>
            <p:ph type="pic" idx="1"/>
          </p:nvPr>
        </p:nvPicPr>
        <p:blipFill>
          <a:blip r:embed="rId3">
            <a:extLst>
              <a:ext uri="{28A0092B-C50C-407E-A947-70E740481C1C}">
                <a14:useLocalDpi xmlns:a14="http://schemas.microsoft.com/office/drawing/2010/main" val="0"/>
              </a:ext>
            </a:extLst>
          </a:blip>
          <a:srcRect t="20541" b="20541"/>
          <a:stretch>
            <a:fillRect/>
          </a:stretch>
        </p:blipFill>
        <p:spPr>
          <a:xfrm>
            <a:off x="150812" y="1676400"/>
            <a:ext cx="6703850" cy="3657600"/>
          </a:xfrm>
        </p:spPr>
      </p:pic>
      <p:sp>
        <p:nvSpPr>
          <p:cNvPr id="4" name="Text Placeholder 3"/>
          <p:cNvSpPr>
            <a:spLocks noGrp="1"/>
          </p:cNvSpPr>
          <p:nvPr>
            <p:ph type="body" sz="half" idx="2"/>
          </p:nvPr>
        </p:nvSpPr>
        <p:spPr>
          <a:xfrm>
            <a:off x="4037012" y="914400"/>
            <a:ext cx="2284730" cy="609600"/>
          </a:xfrm>
        </p:spPr>
        <p:txBody>
          <a:bodyPr>
            <a:normAutofit/>
          </a:bodyPr>
          <a:lstStyle/>
          <a:p>
            <a:r>
              <a:rPr lang="en-US" dirty="0" smtClean="0"/>
              <a:t>Bodega cat</a:t>
            </a:r>
            <a:endParaRPr lang="en-US" dirty="0"/>
          </a:p>
        </p:txBody>
      </p:sp>
      <p:sp>
        <p:nvSpPr>
          <p:cNvPr id="5" name="TextBox 4"/>
          <p:cNvSpPr txBox="1"/>
          <p:nvPr/>
        </p:nvSpPr>
        <p:spPr>
          <a:xfrm>
            <a:off x="7194323" y="914400"/>
            <a:ext cx="5029200" cy="4154984"/>
          </a:xfrm>
          <a:prstGeom prst="rect">
            <a:avLst/>
          </a:prstGeom>
          <a:noFill/>
        </p:spPr>
        <p:txBody>
          <a:bodyPr wrap="square" rtlCol="0">
            <a:spAutoFit/>
          </a:bodyPr>
          <a:lstStyle/>
          <a:p>
            <a:r>
              <a:rPr lang="en-US" dirty="0" smtClean="0"/>
              <a:t>Contact information:</a:t>
            </a:r>
          </a:p>
          <a:p>
            <a:endParaRPr lang="en-US" dirty="0" smtClean="0"/>
          </a:p>
          <a:p>
            <a:r>
              <a:rPr lang="en-US" dirty="0" smtClean="0"/>
              <a:t>weservesafely.com</a:t>
            </a:r>
          </a:p>
          <a:p>
            <a:endParaRPr lang="en-US" dirty="0"/>
          </a:p>
          <a:p>
            <a:r>
              <a:rPr lang="en-US" dirty="0" smtClean="0"/>
              <a:t>Stephanie </a:t>
            </a:r>
            <a:r>
              <a:rPr lang="en-US" dirty="0" err="1" smtClean="0"/>
              <a:t>Holinko</a:t>
            </a:r>
            <a:endParaRPr lang="en-US" dirty="0" smtClean="0"/>
          </a:p>
          <a:p>
            <a:r>
              <a:rPr lang="en-US" dirty="0" smtClean="0"/>
              <a:t>860-690-9569 (cell)</a:t>
            </a:r>
          </a:p>
          <a:p>
            <a:r>
              <a:rPr lang="en-US" dirty="0" smtClean="0">
                <a:hlinkClick r:id="rId4"/>
              </a:rPr>
              <a:t>s.holinko@weservesafely.com</a:t>
            </a:r>
            <a:endParaRPr lang="en-US" dirty="0" smtClean="0"/>
          </a:p>
          <a:p>
            <a:endParaRPr lang="en-US" dirty="0"/>
          </a:p>
          <a:p>
            <a:r>
              <a:rPr lang="en-US" dirty="0" smtClean="0"/>
              <a:t>Sergio Espinoza</a:t>
            </a:r>
          </a:p>
          <a:p>
            <a:r>
              <a:rPr lang="en-US" dirty="0" smtClean="0"/>
              <a:t>860-490-5888 (cell)</a:t>
            </a:r>
          </a:p>
          <a:p>
            <a:r>
              <a:rPr lang="en-US" dirty="0" smtClean="0"/>
              <a:t>s.Espinoza@weservesafely.com</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7412" y="5772756"/>
            <a:ext cx="4038600" cy="1085244"/>
          </a:xfrm>
          <a:prstGeom prst="rect">
            <a:avLst/>
          </a:prstGeom>
        </p:spPr>
      </p:pic>
    </p:spTree>
    <p:extLst>
      <p:ext uri="{BB962C8B-B14F-4D97-AF65-F5344CB8AC3E}">
        <p14:creationId xmlns:p14="http://schemas.microsoft.com/office/powerpoint/2010/main" val="154484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2" y="152400"/>
            <a:ext cx="10742929" cy="1143000"/>
          </a:xfrm>
        </p:spPr>
        <p:txBody>
          <a:bodyPr>
            <a:normAutofit fontScale="90000"/>
          </a:bodyPr>
          <a:lstStyle/>
          <a:p>
            <a:r>
              <a:rPr lang="en-US" dirty="0" smtClean="0"/>
              <a:t>This is the section of the food inspection report we are focusing on today:</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3012" y="1410789"/>
            <a:ext cx="7859222" cy="5391902"/>
          </a:xfrm>
          <a:prstGeom prst="rect">
            <a:avLst/>
          </a:prstGeom>
        </p:spPr>
      </p:pic>
    </p:spTree>
    <p:extLst>
      <p:ext uri="{BB962C8B-B14F-4D97-AF65-F5344CB8AC3E}">
        <p14:creationId xmlns:p14="http://schemas.microsoft.com/office/powerpoint/2010/main" val="13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152400"/>
            <a:ext cx="9751060" cy="914400"/>
          </a:xfrm>
        </p:spPr>
        <p:txBody>
          <a:bodyPr/>
          <a:lstStyle/>
          <a:p>
            <a:r>
              <a:rPr lang="en-US" dirty="0" smtClean="0"/>
              <a:t>What inspired us to this presentation today?</a:t>
            </a:r>
            <a:endParaRPr lang="en-US" dirty="0"/>
          </a:p>
        </p:txBody>
      </p:sp>
      <p:sp>
        <p:nvSpPr>
          <p:cNvPr id="3" name="Content Placeholder 2"/>
          <p:cNvSpPr>
            <a:spLocks noGrp="1"/>
          </p:cNvSpPr>
          <p:nvPr>
            <p:ph idx="1"/>
          </p:nvPr>
        </p:nvSpPr>
        <p:spPr>
          <a:xfrm>
            <a:off x="1144542" y="1219200"/>
            <a:ext cx="10741069" cy="4572000"/>
          </a:xfrm>
        </p:spPr>
        <p:txBody>
          <a:bodyPr/>
          <a:lstStyle/>
          <a:p>
            <a:r>
              <a:rPr lang="en-US" dirty="0" smtClean="0"/>
              <a:t>Reviewing a lot of food inspection reports in many municipalities throughout the state with very little information.</a:t>
            </a:r>
          </a:p>
          <a:p>
            <a:pPr lvl="1"/>
            <a:r>
              <a:rPr lang="en-US" dirty="0" smtClean="0"/>
              <a:t>Food inspection reports with no narrative. Only cover sheets completed. </a:t>
            </a:r>
          </a:p>
          <a:p>
            <a:pPr lvl="1"/>
            <a:r>
              <a:rPr lang="en-US" dirty="0" smtClean="0"/>
              <a:t>Inspection reports failing to specify a plan for correction. </a:t>
            </a:r>
          </a:p>
          <a:p>
            <a:pPr lvl="1"/>
            <a:r>
              <a:rPr lang="en-US" dirty="0" smtClean="0"/>
              <a:t>Violations reported with very little information. (i.e. not specifying the location of the violation, equipment information, etc.) </a:t>
            </a:r>
          </a:p>
          <a:p>
            <a:pPr lvl="1"/>
            <a:r>
              <a:rPr lang="en-US" dirty="0" smtClean="0"/>
              <a:t>Plan for correction is commonly missing on inspection reports. Inspectors are not specifying the expectations for correction.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6012" y="4713213"/>
            <a:ext cx="4038600" cy="1085244"/>
          </a:xfrm>
          <a:prstGeom prst="rect">
            <a:avLst/>
          </a:prstGeom>
        </p:spPr>
      </p:pic>
      <p:sp>
        <p:nvSpPr>
          <p:cNvPr id="6" name="TextBox 5"/>
          <p:cNvSpPr txBox="1"/>
          <p:nvPr/>
        </p:nvSpPr>
        <p:spPr>
          <a:xfrm>
            <a:off x="11356547" y="6399404"/>
            <a:ext cx="1058127" cy="458596"/>
          </a:xfrm>
          <a:prstGeom prst="rect">
            <a:avLst/>
          </a:prstGeom>
          <a:noFill/>
        </p:spPr>
        <p:txBody>
          <a:bodyPr wrap="square" rtlCol="0">
            <a:spAutoFit/>
          </a:bodyPr>
          <a:lstStyle/>
          <a:p>
            <a:r>
              <a:rPr lang="en-US" dirty="0" smtClean="0">
                <a:solidFill>
                  <a:schemeClr val="accent4"/>
                </a:solidFill>
              </a:rPr>
              <a:t>SE</a:t>
            </a:r>
            <a:endParaRPr lang="en-US" dirty="0">
              <a:solidFill>
                <a:schemeClr val="accent4"/>
              </a:solidFill>
            </a:endParaRPr>
          </a:p>
        </p:txBody>
      </p:sp>
    </p:spTree>
    <p:extLst>
      <p:ext uri="{BB962C8B-B14F-4D97-AF65-F5344CB8AC3E}">
        <p14:creationId xmlns:p14="http://schemas.microsoft.com/office/powerpoint/2010/main" val="298337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212" y="-304800"/>
            <a:ext cx="10895329" cy="1905000"/>
          </a:xfrm>
        </p:spPr>
        <p:txBody>
          <a:bodyPr>
            <a:noAutofit/>
          </a:bodyPr>
          <a:lstStyle/>
          <a:p>
            <a:r>
              <a:rPr lang="en-US" sz="2400" dirty="0" smtClean="0"/>
              <a:t>PRESENTATION INSPIRATION: Example of a recent food inspection report for a full service restaurant with no narrative page. This was the only information reported. (VERY COMMON INSPECTION REPORTING IN MASSACHUSETTS)</a:t>
            </a:r>
            <a:endParaRPr lang="en-US"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7212" y="1600200"/>
            <a:ext cx="7700210" cy="4572000"/>
          </a:xfrm>
          <a:prstGeom prst="rect">
            <a:avLst/>
          </a:prstGeom>
        </p:spPr>
      </p:pic>
      <p:sp>
        <p:nvSpPr>
          <p:cNvPr id="6" name="Oval 5"/>
          <p:cNvSpPr/>
          <p:nvPr/>
        </p:nvSpPr>
        <p:spPr>
          <a:xfrm>
            <a:off x="3351212" y="4419600"/>
            <a:ext cx="6781800" cy="2286000"/>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7885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More presentation inspiration</a:t>
            </a:r>
            <a:r>
              <a:rPr lang="en-US" dirty="0"/>
              <a:t>:</a:t>
            </a:r>
            <a:r>
              <a:rPr lang="en-US" dirty="0" smtClean="0"/>
              <a:t> </a:t>
            </a:r>
            <a:r>
              <a:rPr lang="en-US" dirty="0" err="1" smtClean="0"/>
              <a:t>Reinspection</a:t>
            </a:r>
            <a:r>
              <a:rPr lang="en-US" dirty="0" smtClean="0"/>
              <a:t> report narrative page. </a:t>
            </a:r>
            <a:endParaRPr lang="en-US" dirty="0"/>
          </a:p>
        </p:txBody>
      </p:sp>
      <p:pic>
        <p:nvPicPr>
          <p:cNvPr id="4" name="Content Placeholder 3"/>
          <p:cNvPicPr>
            <a:picLocks noGrp="1" noChangeAspect="1"/>
          </p:cNvPicPr>
          <p:nvPr>
            <p:ph idx="1"/>
          </p:nvPr>
        </p:nvPicPr>
        <p:blipFill>
          <a:blip r:embed="rId2"/>
          <a:stretch>
            <a:fillRect/>
          </a:stretch>
        </p:blipFill>
        <p:spPr>
          <a:xfrm>
            <a:off x="1219200" y="2148538"/>
            <a:ext cx="9750425" cy="3475324"/>
          </a:xfrm>
          <a:prstGeom prst="rect">
            <a:avLst/>
          </a:prstGeom>
        </p:spPr>
      </p:pic>
      <p:sp>
        <p:nvSpPr>
          <p:cNvPr id="5" name="TextBox 4"/>
          <p:cNvSpPr txBox="1"/>
          <p:nvPr/>
        </p:nvSpPr>
        <p:spPr>
          <a:xfrm>
            <a:off x="1065212" y="5181600"/>
            <a:ext cx="9067800" cy="830997"/>
          </a:xfrm>
          <a:prstGeom prst="rect">
            <a:avLst/>
          </a:prstGeom>
          <a:noFill/>
        </p:spPr>
        <p:txBody>
          <a:bodyPr wrap="square" rtlCol="0">
            <a:spAutoFit/>
          </a:bodyPr>
          <a:lstStyle/>
          <a:p>
            <a:r>
              <a:rPr lang="en-US" dirty="0" smtClean="0"/>
              <a:t>-Specify date of previous inspection report.</a:t>
            </a:r>
          </a:p>
          <a:p>
            <a:r>
              <a:rPr lang="en-US" dirty="0" smtClean="0"/>
              <a:t>-Specify how the previous violation was corrected on the report.</a:t>
            </a:r>
            <a:endParaRPr lang="en-US" dirty="0"/>
          </a:p>
        </p:txBody>
      </p:sp>
    </p:spTree>
    <p:extLst>
      <p:ext uri="{BB962C8B-B14F-4D97-AF65-F5344CB8AC3E}">
        <p14:creationId xmlns:p14="http://schemas.microsoft.com/office/powerpoint/2010/main" val="191187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2" y="461010"/>
            <a:ext cx="9751060" cy="1295400"/>
          </a:xfrm>
        </p:spPr>
        <p:txBody>
          <a:bodyPr>
            <a:normAutofit fontScale="90000"/>
          </a:bodyPr>
          <a:lstStyle/>
          <a:p>
            <a:r>
              <a:rPr lang="en-US" dirty="0" smtClean="0"/>
              <a:t>More presentation inspiration: This report is much better but still not compliant with reporting. This report is still missing required documentation.</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912" y="1771650"/>
            <a:ext cx="9525000" cy="4229100"/>
          </a:xfrm>
        </p:spPr>
      </p:pic>
      <p:sp>
        <p:nvSpPr>
          <p:cNvPr id="7" name="Oval 6"/>
          <p:cNvSpPr/>
          <p:nvPr/>
        </p:nvSpPr>
        <p:spPr>
          <a:xfrm>
            <a:off x="1331912" y="2819400"/>
            <a:ext cx="9182100" cy="243840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122612" y="6141392"/>
            <a:ext cx="10287000" cy="461665"/>
          </a:xfrm>
          <a:prstGeom prst="rect">
            <a:avLst/>
          </a:prstGeom>
          <a:noFill/>
        </p:spPr>
        <p:txBody>
          <a:bodyPr wrap="square" rtlCol="0">
            <a:spAutoFit/>
          </a:bodyPr>
          <a:lstStyle/>
          <a:p>
            <a:r>
              <a:rPr lang="en-US" dirty="0" smtClean="0"/>
              <a:t>Observed violations not specified.</a:t>
            </a:r>
            <a:endParaRPr lang="en-US" dirty="0"/>
          </a:p>
        </p:txBody>
      </p:sp>
    </p:spTree>
    <p:extLst>
      <p:ext uri="{BB962C8B-B14F-4D97-AF65-F5344CB8AC3E}">
        <p14:creationId xmlns:p14="http://schemas.microsoft.com/office/powerpoint/2010/main" val="89992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152400"/>
            <a:ext cx="9751060" cy="990600"/>
          </a:xfrm>
        </p:spPr>
        <p:txBody>
          <a:bodyPr>
            <a:normAutofit fontScale="90000"/>
          </a:bodyPr>
          <a:lstStyle/>
          <a:p>
            <a:r>
              <a:rPr lang="en-US" dirty="0" smtClean="0"/>
              <a:t>Why is detailed inspection report findings important?</a:t>
            </a:r>
            <a:endParaRPr lang="en-US" dirty="0"/>
          </a:p>
        </p:txBody>
      </p:sp>
      <p:sp>
        <p:nvSpPr>
          <p:cNvPr id="3" name="Content Placeholder 2"/>
          <p:cNvSpPr>
            <a:spLocks noGrp="1"/>
          </p:cNvSpPr>
          <p:nvPr>
            <p:ph idx="1"/>
          </p:nvPr>
        </p:nvSpPr>
        <p:spPr>
          <a:xfrm>
            <a:off x="1218882" y="1143000"/>
            <a:ext cx="10438129" cy="5029200"/>
          </a:xfrm>
        </p:spPr>
        <p:txBody>
          <a:bodyPr>
            <a:normAutofit lnSpcReduction="10000"/>
          </a:bodyPr>
          <a:lstStyle/>
          <a:p>
            <a:r>
              <a:rPr lang="en-US" b="1" u="sng" dirty="0" smtClean="0"/>
              <a:t>INSPECTIONAL FINDINGS ARE REQUIRED PER THE FOOD CODE</a:t>
            </a:r>
          </a:p>
          <a:p>
            <a:r>
              <a:rPr lang="en-US" dirty="0" smtClean="0"/>
              <a:t>Specific inspectional report findings are required per 105 CMR 590.000 </a:t>
            </a:r>
            <a:r>
              <a:rPr lang="en-US" dirty="0"/>
              <a:t>State sanitary code chapter X: Minimum sanitation standards for food </a:t>
            </a:r>
            <a:r>
              <a:rPr lang="en-US" dirty="0" smtClean="0"/>
              <a:t>establishments</a:t>
            </a:r>
          </a:p>
          <a:p>
            <a:pPr lvl="1"/>
            <a:r>
              <a:rPr lang="en-US" dirty="0" smtClean="0"/>
              <a:t>8-403 Report of Findings</a:t>
            </a:r>
          </a:p>
          <a:p>
            <a:pPr lvl="1"/>
            <a:r>
              <a:rPr lang="en-US" dirty="0" smtClean="0"/>
              <a:t>8-404 Imminent Health Hazard</a:t>
            </a:r>
            <a:endParaRPr lang="en-US" dirty="0"/>
          </a:p>
          <a:p>
            <a:r>
              <a:rPr lang="en-US" dirty="0" smtClean="0"/>
              <a:t>Remember: There are many sections of the food code that apply to the responsibilities of the REGULATORY AUTHORITY. If inspectors are not complying with the REGULATORY AUTHORITY sections of the food code, how can we expect a business to comply? </a:t>
            </a:r>
            <a:endParaRPr lang="en-US" dirty="0"/>
          </a:p>
        </p:txBody>
      </p:sp>
    </p:spTree>
    <p:extLst>
      <p:ext uri="{BB962C8B-B14F-4D97-AF65-F5344CB8AC3E}">
        <p14:creationId xmlns:p14="http://schemas.microsoft.com/office/powerpoint/2010/main" val="19756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detailed inspection report findings </a:t>
            </a:r>
            <a:r>
              <a:rPr lang="en-US" dirty="0" smtClean="0"/>
              <a:t>important (Continued)?</a:t>
            </a:r>
            <a:endParaRPr lang="en-US" dirty="0"/>
          </a:p>
        </p:txBody>
      </p:sp>
      <p:sp>
        <p:nvSpPr>
          <p:cNvPr id="3" name="Content Placeholder 2"/>
          <p:cNvSpPr>
            <a:spLocks noGrp="1"/>
          </p:cNvSpPr>
          <p:nvPr>
            <p:ph idx="1"/>
          </p:nvPr>
        </p:nvSpPr>
        <p:spPr>
          <a:xfrm>
            <a:off x="74612" y="1600200"/>
            <a:ext cx="11963399" cy="5257800"/>
          </a:xfrm>
        </p:spPr>
        <p:txBody>
          <a:bodyPr>
            <a:normAutofit fontScale="92500" lnSpcReduction="20000"/>
          </a:bodyPr>
          <a:lstStyle/>
          <a:p>
            <a:r>
              <a:rPr lang="en-US" dirty="0" smtClean="0"/>
              <a:t>To help the business better achieve compliance and understanding of their responsibilities. </a:t>
            </a:r>
          </a:p>
          <a:p>
            <a:r>
              <a:rPr lang="en-US" sz="4800" u="sng" dirty="0" smtClean="0">
                <a:solidFill>
                  <a:schemeClr val="accent4"/>
                </a:solidFill>
              </a:rPr>
              <a:t>If it’s not written on the report, it wasn’t said. </a:t>
            </a:r>
          </a:p>
          <a:p>
            <a:r>
              <a:rPr lang="en-US" dirty="0" smtClean="0"/>
              <a:t>To help other future inspectors know what was observed on previous inspections. </a:t>
            </a:r>
          </a:p>
          <a:p>
            <a:r>
              <a:rPr lang="en-US" dirty="0" smtClean="0"/>
              <a:t>To protect your reputation as an inspector and the Departments reputation if something goes wrong. </a:t>
            </a:r>
          </a:p>
          <a:p>
            <a:r>
              <a:rPr lang="en-US" dirty="0" smtClean="0"/>
              <a:t>The general public has the right to know what was observed during a food inspection. REMEMBER: Every one of us are stakeholders in retail food safety. </a:t>
            </a:r>
          </a:p>
          <a:p>
            <a:r>
              <a:rPr lang="en-US" dirty="0" smtClean="0"/>
              <a:t>Detailed reports will provide your Board of Health with a better understanding of the severity of issues in the case you need to bring the business in front of the Board of Health. </a:t>
            </a:r>
          </a:p>
        </p:txBody>
      </p:sp>
    </p:spTree>
    <p:extLst>
      <p:ext uri="{BB962C8B-B14F-4D97-AF65-F5344CB8AC3E}">
        <p14:creationId xmlns:p14="http://schemas.microsoft.com/office/powerpoint/2010/main" val="235504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ooking 16x9">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extLst>
    <a:ext uri="{05A4C25C-085E-4340-85A3-A5531E510DB2}">
      <thm15:themeFamily xmlns:thm15="http://schemas.microsoft.com/office/thememl/2012/main" name="Fresh food presentation (widescreen).potx" id="{63DD3034-9CB5-4B6F-BCA0-530A5E267AB2}" vid="{9783A5E3-1DF2-4F3C-8902-0C2EB8A188D6}"/>
    </a:ext>
  </a:extLst>
</a:theme>
</file>

<file path=ppt/theme/theme2.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700CCB-20BA-4760-AB9F-AC3B63ED32E0}">
  <ds:schemaRefs>
    <ds:schemaRef ds:uri="http://www.w3.org/XML/1998/namespace"/>
    <ds:schemaRef ds:uri="http://purl.org/dc/dcmitype/"/>
    <ds:schemaRef ds:uri="http://purl.org/dc/terms/"/>
    <ds:schemaRef ds:uri="a4f35948-e619-41b3-aa29-22878b09cfd2"/>
    <ds:schemaRef ds:uri="http://schemas.microsoft.com/office/infopath/2007/PartnerControls"/>
    <ds:schemaRef ds:uri="http://schemas.openxmlformats.org/package/2006/metadata/core-properties"/>
    <ds:schemaRef ds:uri="http://schemas.microsoft.com/office/2006/documentManagement/types"/>
    <ds:schemaRef ds:uri="40262f94-9f35-4ac3-9a90-690165a166b7"/>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FB14945D-DABB-422F-9B28-D299995C92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8942AA-0721-4324-BC2C-A3CB43F24E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Fresh food presentation (widescreen)</Template>
  <TotalTime>548</TotalTime>
  <Words>1695</Words>
  <Application>Microsoft Office PowerPoint</Application>
  <PresentationFormat>Custom</PresentationFormat>
  <Paragraphs>122</Paragraphs>
  <Slides>23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Constantia</vt:lpstr>
      <vt:lpstr>Cooking 16x9</vt:lpstr>
      <vt:lpstr>Food Inspection Report Writing 101</vt:lpstr>
      <vt:lpstr>Presentation Goals</vt:lpstr>
      <vt:lpstr>This is the section of the food inspection report we are focusing on today:</vt:lpstr>
      <vt:lpstr>What inspired us to this presentation today?</vt:lpstr>
      <vt:lpstr>PRESENTATION INSPIRATION: Example of a recent food inspection report for a full service restaurant with no narrative page. This was the only information reported. (VERY COMMON INSPECTION REPORTING IN MASSACHUSETTS)</vt:lpstr>
      <vt:lpstr>More presentation inspiration: Reinspection report narrative page. </vt:lpstr>
      <vt:lpstr>More presentation inspiration: This report is much better but still not compliant with reporting. This report is still missing required documentation.</vt:lpstr>
      <vt:lpstr>Why is detailed inspection report findings important?</vt:lpstr>
      <vt:lpstr>Why is detailed inspection report findings important (Continued)?</vt:lpstr>
      <vt:lpstr>What are you required, per the food code, to document on the narrative section of the food inspection report?</vt:lpstr>
      <vt:lpstr>What is Annex 5 “Conducting Risk Based Inspections” of the 2013 Food Code? </vt:lpstr>
      <vt:lpstr>Why should you become familiar with Annex 5 and how does it relate to this presentation?</vt:lpstr>
      <vt:lpstr>Overview – what you need to document on the report</vt:lpstr>
      <vt:lpstr> Consideraciones / recomendaciones sobre la barrera del idioma</vt:lpstr>
      <vt:lpstr>Language barrier considerations/recommendations</vt:lpstr>
      <vt:lpstr>Example of how to document a violation </vt:lpstr>
      <vt:lpstr>The Breakdown</vt:lpstr>
      <vt:lpstr>Another example of how to document a violation</vt:lpstr>
      <vt:lpstr>Practice citing violation in groups of 2-3</vt:lpstr>
      <vt:lpstr>How the violation was cited and the outcome</vt:lpstr>
      <vt:lpstr>Practice citing violation in groups of 2-3</vt:lpstr>
      <vt:lpstr>How the violation was cited and the outcome</vt:lpstr>
      <vt:lpstr>Questions</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Stephanie</dc:creator>
  <cp:lastModifiedBy>Stephanie</cp:lastModifiedBy>
  <cp:revision>38</cp:revision>
  <dcterms:created xsi:type="dcterms:W3CDTF">2021-10-20T19:25:20Z</dcterms:created>
  <dcterms:modified xsi:type="dcterms:W3CDTF">2021-10-21T04:34:02Z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