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500" r:id="rId2"/>
    <p:sldId id="569" r:id="rId3"/>
    <p:sldId id="567" r:id="rId4"/>
    <p:sldId id="570" r:id="rId5"/>
    <p:sldId id="571" r:id="rId6"/>
    <p:sldId id="573" r:id="rId7"/>
    <p:sldId id="572" r:id="rId8"/>
    <p:sldId id="566" r:id="rId9"/>
    <p:sldId id="257" r:id="rId10"/>
    <p:sldId id="475" r:id="rId11"/>
    <p:sldId id="558" r:id="rId12"/>
    <p:sldId id="468" r:id="rId13"/>
    <p:sldId id="574" r:id="rId14"/>
    <p:sldId id="575" r:id="rId15"/>
    <p:sldId id="507" r:id="rId16"/>
    <p:sldId id="541" r:id="rId17"/>
    <p:sldId id="576" r:id="rId18"/>
    <p:sldId id="577" r:id="rId1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cke, Paul (DEP)" initials="L(" lastIdx="3" clrIdx="0"/>
  <p:cmAuthor id="2" name="Baskin, Kathleen (DEP)" initials="B(" lastIdx="5" clrIdx="1"/>
  <p:cmAuthor id="3" name="Lowery, Ann (DEP)" initials="L("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BB59"/>
    <a:srgbClr val="B1A777"/>
    <a:srgbClr val="A3C1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45" autoAdjust="0"/>
    <p:restoredTop sz="94162" autoAdjust="0"/>
  </p:normalViewPr>
  <p:slideViewPr>
    <p:cSldViewPr>
      <p:cViewPr>
        <p:scale>
          <a:sx n="75" d="100"/>
          <a:sy n="75" d="100"/>
        </p:scale>
        <p:origin x="316"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10708"/>
    </p:cViewPr>
  </p:sorterViewPr>
  <p:notesViewPr>
    <p:cSldViewPr>
      <p:cViewPr varScale="1">
        <p:scale>
          <a:sx n="34" d="100"/>
          <a:sy n="34" d="100"/>
        </p:scale>
        <p:origin x="2148" y="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8.png"/><Relationship Id="rId7" Type="http://schemas.openxmlformats.org/officeDocument/2006/relationships/image" Target="../media/image21.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8.png"/><Relationship Id="rId7" Type="http://schemas.openxmlformats.org/officeDocument/2006/relationships/image" Target="../media/image21.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0D148156-484E-4E78-8BEC-11D12DF0E89A}"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66EA695-7188-4692-8DCD-4CFF80AB2D7C}">
      <dgm:prSet/>
      <dgm:spPr/>
      <dgm:t>
        <a:bodyPr/>
        <a:lstStyle/>
        <a:p>
          <a:pPr>
            <a:lnSpc>
              <a:spcPct val="100000"/>
            </a:lnSpc>
          </a:pPr>
          <a:r>
            <a:rPr lang="en-US"/>
            <a:t>SCIENTIFIC RESEARCH &amp; HEALTH ADVISORIES</a:t>
          </a:r>
        </a:p>
      </dgm:t>
    </dgm:pt>
    <dgm:pt modelId="{1399332E-1BF2-4A39-AF03-084286F60DEF}" type="parTrans" cxnId="{5629268C-4EE1-4AC4-9312-45553CEB1735}">
      <dgm:prSet/>
      <dgm:spPr/>
      <dgm:t>
        <a:bodyPr/>
        <a:lstStyle/>
        <a:p>
          <a:endParaRPr lang="en-US"/>
        </a:p>
      </dgm:t>
    </dgm:pt>
    <dgm:pt modelId="{27CF5E72-723E-406F-B30A-DD99E9558972}" type="sibTrans" cxnId="{5629268C-4EE1-4AC4-9312-45553CEB1735}">
      <dgm:prSet/>
      <dgm:spPr/>
      <dgm:t>
        <a:bodyPr/>
        <a:lstStyle/>
        <a:p>
          <a:pPr>
            <a:lnSpc>
              <a:spcPct val="100000"/>
            </a:lnSpc>
          </a:pPr>
          <a:endParaRPr lang="en-US"/>
        </a:p>
      </dgm:t>
    </dgm:pt>
    <dgm:pt modelId="{6C40CB29-A717-4677-9CD1-2C551EAB8B97}">
      <dgm:prSet/>
      <dgm:spPr/>
      <dgm:t>
        <a:bodyPr/>
        <a:lstStyle/>
        <a:p>
          <a:pPr>
            <a:lnSpc>
              <a:spcPct val="100000"/>
            </a:lnSpc>
          </a:pPr>
          <a:r>
            <a:rPr lang="en-US"/>
            <a:t>Targeted monitoring of public water supplies</a:t>
          </a:r>
        </a:p>
      </dgm:t>
    </dgm:pt>
    <dgm:pt modelId="{DFB86B57-211E-43E7-818B-9CC54965ACEE}" type="parTrans" cxnId="{2A3CD19B-5457-4418-BCEA-71861203C25D}">
      <dgm:prSet/>
      <dgm:spPr/>
      <dgm:t>
        <a:bodyPr/>
        <a:lstStyle/>
        <a:p>
          <a:endParaRPr lang="en-US"/>
        </a:p>
      </dgm:t>
    </dgm:pt>
    <dgm:pt modelId="{9DB476F8-8673-46F2-95D4-6527B4605FE7}" type="sibTrans" cxnId="{2A3CD19B-5457-4418-BCEA-71861203C25D}">
      <dgm:prSet/>
      <dgm:spPr/>
      <dgm:t>
        <a:bodyPr/>
        <a:lstStyle/>
        <a:p>
          <a:pPr>
            <a:lnSpc>
              <a:spcPct val="100000"/>
            </a:lnSpc>
          </a:pPr>
          <a:endParaRPr lang="en-US"/>
        </a:p>
      </dgm:t>
    </dgm:pt>
    <dgm:pt modelId="{42576381-ACAF-4496-B4BD-7C445EBA96DA}">
      <dgm:prSet/>
      <dgm:spPr/>
      <dgm:t>
        <a:bodyPr/>
        <a:lstStyle/>
        <a:p>
          <a:pPr>
            <a:lnSpc>
              <a:spcPct val="100000"/>
            </a:lnSpc>
          </a:pPr>
          <a:r>
            <a:rPr lang="en-US" dirty="0"/>
            <a:t>Testing wastewater, residuals, riverine waters, new water supply sources</a:t>
          </a:r>
        </a:p>
      </dgm:t>
    </dgm:pt>
    <dgm:pt modelId="{8B4C013B-3FFF-4AB7-9BED-0A471F17703D}" type="parTrans" cxnId="{30DB5325-5BAE-47FE-A18A-7E9E43EF4017}">
      <dgm:prSet/>
      <dgm:spPr/>
      <dgm:t>
        <a:bodyPr/>
        <a:lstStyle/>
        <a:p>
          <a:endParaRPr lang="en-US"/>
        </a:p>
      </dgm:t>
    </dgm:pt>
    <dgm:pt modelId="{3DEFBC96-180A-430D-B820-CD684948BCEC}" type="sibTrans" cxnId="{30DB5325-5BAE-47FE-A18A-7E9E43EF4017}">
      <dgm:prSet/>
      <dgm:spPr/>
      <dgm:t>
        <a:bodyPr/>
        <a:lstStyle/>
        <a:p>
          <a:pPr>
            <a:lnSpc>
              <a:spcPct val="100000"/>
            </a:lnSpc>
          </a:pPr>
          <a:endParaRPr lang="en-US"/>
        </a:p>
      </dgm:t>
    </dgm:pt>
    <dgm:pt modelId="{B91B3D06-CBAF-4B7E-9F55-BF01DE7DC22E}">
      <dgm:prSet/>
      <dgm:spPr/>
      <dgm:t>
        <a:bodyPr/>
        <a:lstStyle/>
        <a:p>
          <a:pPr>
            <a:lnSpc>
              <a:spcPct val="100000"/>
            </a:lnSpc>
          </a:pPr>
          <a:r>
            <a:rPr lang="en-US"/>
            <a:t>Cleanup standard regulations</a:t>
          </a:r>
        </a:p>
      </dgm:t>
    </dgm:pt>
    <dgm:pt modelId="{82EB9EF4-BB5D-4BA1-92DB-9ACB95B1E6AE}" type="parTrans" cxnId="{C63BCE6D-A4F7-4123-984A-6BC17A8B9AFD}">
      <dgm:prSet/>
      <dgm:spPr/>
      <dgm:t>
        <a:bodyPr/>
        <a:lstStyle/>
        <a:p>
          <a:endParaRPr lang="en-US"/>
        </a:p>
      </dgm:t>
    </dgm:pt>
    <dgm:pt modelId="{8FDAA814-3608-485D-9185-7EFA3D107758}" type="sibTrans" cxnId="{C63BCE6D-A4F7-4123-984A-6BC17A8B9AFD}">
      <dgm:prSet/>
      <dgm:spPr/>
      <dgm:t>
        <a:bodyPr/>
        <a:lstStyle/>
        <a:p>
          <a:pPr>
            <a:lnSpc>
              <a:spcPct val="100000"/>
            </a:lnSpc>
          </a:pPr>
          <a:endParaRPr lang="en-US"/>
        </a:p>
      </dgm:t>
    </dgm:pt>
    <dgm:pt modelId="{881C0061-1C94-4322-9856-74FD128CA757}">
      <dgm:prSet/>
      <dgm:spPr/>
      <dgm:t>
        <a:bodyPr/>
        <a:lstStyle/>
        <a:p>
          <a:pPr>
            <a:lnSpc>
              <a:spcPct val="100000"/>
            </a:lnSpc>
          </a:pPr>
          <a:r>
            <a:rPr lang="en-US" dirty="0"/>
            <a:t>Drinking Water standard</a:t>
          </a:r>
        </a:p>
      </dgm:t>
    </dgm:pt>
    <dgm:pt modelId="{8567097F-A4E6-4408-B92C-A32CB51CD491}" type="parTrans" cxnId="{3D0970D6-CB2F-4D69-B40A-F73215A11200}">
      <dgm:prSet/>
      <dgm:spPr/>
      <dgm:t>
        <a:bodyPr/>
        <a:lstStyle/>
        <a:p>
          <a:endParaRPr lang="en-US"/>
        </a:p>
      </dgm:t>
    </dgm:pt>
    <dgm:pt modelId="{5EF67499-FE8B-4573-B68E-77DCE64268BC}" type="sibTrans" cxnId="{3D0970D6-CB2F-4D69-B40A-F73215A11200}">
      <dgm:prSet/>
      <dgm:spPr/>
      <dgm:t>
        <a:bodyPr/>
        <a:lstStyle/>
        <a:p>
          <a:pPr>
            <a:lnSpc>
              <a:spcPct val="100000"/>
            </a:lnSpc>
          </a:pPr>
          <a:endParaRPr lang="en-US"/>
        </a:p>
      </dgm:t>
    </dgm:pt>
    <dgm:pt modelId="{AA8C0EC1-A4A6-44BC-B4F7-F7BB295777C1}">
      <dgm:prSet/>
      <dgm:spPr/>
      <dgm:t>
        <a:bodyPr/>
        <a:lstStyle/>
        <a:p>
          <a:pPr>
            <a:lnSpc>
              <a:spcPct val="100000"/>
            </a:lnSpc>
          </a:pPr>
          <a:r>
            <a:rPr lang="en-US"/>
            <a:t>EXTENSIVE MONITORING</a:t>
          </a:r>
        </a:p>
      </dgm:t>
    </dgm:pt>
    <dgm:pt modelId="{1FCEAE21-F18C-4A46-B57A-B3A13F00C010}" type="parTrans" cxnId="{3FA2F22D-4519-4517-AF94-5ECD5C1CA7C9}">
      <dgm:prSet/>
      <dgm:spPr/>
      <dgm:t>
        <a:bodyPr/>
        <a:lstStyle/>
        <a:p>
          <a:endParaRPr lang="en-US"/>
        </a:p>
      </dgm:t>
    </dgm:pt>
    <dgm:pt modelId="{142C9421-E668-448E-B65F-57C8B9C968B1}" type="sibTrans" cxnId="{3FA2F22D-4519-4517-AF94-5ECD5C1CA7C9}">
      <dgm:prSet/>
      <dgm:spPr/>
      <dgm:t>
        <a:bodyPr/>
        <a:lstStyle/>
        <a:p>
          <a:endParaRPr lang="en-US"/>
        </a:p>
      </dgm:t>
    </dgm:pt>
    <dgm:pt modelId="{BD455E52-EA17-48D2-86A8-530BA6D34267}" type="pres">
      <dgm:prSet presAssocID="{0D148156-484E-4E78-8BEC-11D12DF0E89A}" presName="root" presStyleCnt="0">
        <dgm:presLayoutVars>
          <dgm:dir/>
          <dgm:resizeHandles val="exact"/>
        </dgm:presLayoutVars>
      </dgm:prSet>
      <dgm:spPr/>
    </dgm:pt>
    <dgm:pt modelId="{739120D8-A639-4BAD-9927-DD00BE1529D0}" type="pres">
      <dgm:prSet presAssocID="{0D148156-484E-4E78-8BEC-11D12DF0E89A}" presName="container" presStyleCnt="0">
        <dgm:presLayoutVars>
          <dgm:dir/>
          <dgm:resizeHandles val="exact"/>
        </dgm:presLayoutVars>
      </dgm:prSet>
      <dgm:spPr/>
    </dgm:pt>
    <dgm:pt modelId="{0BF69EFE-6E52-4157-9A4F-3108607CCE3A}" type="pres">
      <dgm:prSet presAssocID="{866EA695-7188-4692-8DCD-4CFF80AB2D7C}" presName="compNode" presStyleCnt="0"/>
      <dgm:spPr/>
    </dgm:pt>
    <dgm:pt modelId="{3BB4F9E6-DE1A-4280-8013-AB32FAFA849B}" type="pres">
      <dgm:prSet presAssocID="{866EA695-7188-4692-8DCD-4CFF80AB2D7C}" presName="iconBgRect" presStyleLbl="bgShp" presStyleIdx="0" presStyleCnt="6"/>
      <dgm:spPr/>
    </dgm:pt>
    <dgm:pt modelId="{81ED7677-7034-4690-90D6-A59C59ADFDA8}" type="pres">
      <dgm:prSet presAssocID="{866EA695-7188-4692-8DCD-4CFF80AB2D7C}" presName="iconRect" presStyleLbl="node1" presStyleIdx="0" presStyleCnt="6"/>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lask"/>
        </a:ext>
      </dgm:extLst>
    </dgm:pt>
    <dgm:pt modelId="{AEBD72D9-F5BD-4CFC-9FFC-505C7345A3CB}" type="pres">
      <dgm:prSet presAssocID="{866EA695-7188-4692-8DCD-4CFF80AB2D7C}" presName="spaceRect" presStyleCnt="0"/>
      <dgm:spPr/>
    </dgm:pt>
    <dgm:pt modelId="{E10278F5-BF0B-4717-B3B3-309E0531903B}" type="pres">
      <dgm:prSet presAssocID="{866EA695-7188-4692-8DCD-4CFF80AB2D7C}" presName="textRect" presStyleLbl="revTx" presStyleIdx="0" presStyleCnt="6">
        <dgm:presLayoutVars>
          <dgm:chMax val="1"/>
          <dgm:chPref val="1"/>
        </dgm:presLayoutVars>
      </dgm:prSet>
      <dgm:spPr/>
    </dgm:pt>
    <dgm:pt modelId="{87C23E27-A7E9-4FA9-A8A3-AB2988455849}" type="pres">
      <dgm:prSet presAssocID="{27CF5E72-723E-406F-B30A-DD99E9558972}" presName="sibTrans" presStyleLbl="sibTrans2D1" presStyleIdx="0" presStyleCnt="0"/>
      <dgm:spPr/>
    </dgm:pt>
    <dgm:pt modelId="{467DF05F-3C1E-42E2-A15C-1FC085F72647}" type="pres">
      <dgm:prSet presAssocID="{6C40CB29-A717-4677-9CD1-2C551EAB8B97}" presName="compNode" presStyleCnt="0"/>
      <dgm:spPr/>
    </dgm:pt>
    <dgm:pt modelId="{6B7E9A16-1FAB-4348-ACDE-F896778C121C}" type="pres">
      <dgm:prSet presAssocID="{6C40CB29-A717-4677-9CD1-2C551EAB8B97}" presName="iconBgRect" presStyleLbl="bgShp" presStyleIdx="1" presStyleCnt="6"/>
      <dgm:spPr/>
    </dgm:pt>
    <dgm:pt modelId="{48BDC271-5E9F-472D-92A1-C0D776F7E7C3}" type="pres">
      <dgm:prSet presAssocID="{6C40CB29-A717-4677-9CD1-2C551EAB8B97}" presName="iconRect" presStyleLbl="node1" presStyleIdx="1" presStyleCnt="6"/>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ter"/>
        </a:ext>
      </dgm:extLst>
    </dgm:pt>
    <dgm:pt modelId="{C55784BC-D043-4942-8FC0-E2B9DF9D227B}" type="pres">
      <dgm:prSet presAssocID="{6C40CB29-A717-4677-9CD1-2C551EAB8B97}" presName="spaceRect" presStyleCnt="0"/>
      <dgm:spPr/>
    </dgm:pt>
    <dgm:pt modelId="{69F6877F-774F-4DEA-B57A-2B75AEBE3D7B}" type="pres">
      <dgm:prSet presAssocID="{6C40CB29-A717-4677-9CD1-2C551EAB8B97}" presName="textRect" presStyleLbl="revTx" presStyleIdx="1" presStyleCnt="6">
        <dgm:presLayoutVars>
          <dgm:chMax val="1"/>
          <dgm:chPref val="1"/>
        </dgm:presLayoutVars>
      </dgm:prSet>
      <dgm:spPr/>
    </dgm:pt>
    <dgm:pt modelId="{8FBC9031-5B46-452B-817F-21F3FFA9C706}" type="pres">
      <dgm:prSet presAssocID="{9DB476F8-8673-46F2-95D4-6527B4605FE7}" presName="sibTrans" presStyleLbl="sibTrans2D1" presStyleIdx="0" presStyleCnt="0"/>
      <dgm:spPr/>
    </dgm:pt>
    <dgm:pt modelId="{A298DBB2-3510-44D2-ACD0-51B255342B15}" type="pres">
      <dgm:prSet presAssocID="{42576381-ACAF-4496-B4BD-7C445EBA96DA}" presName="compNode" presStyleCnt="0"/>
      <dgm:spPr/>
    </dgm:pt>
    <dgm:pt modelId="{56051B0F-661B-469E-8291-06DD9B6F9463}" type="pres">
      <dgm:prSet presAssocID="{42576381-ACAF-4496-B4BD-7C445EBA96DA}" presName="iconBgRect" presStyleLbl="bgShp" presStyleIdx="2" presStyleCnt="6"/>
      <dgm:spPr/>
    </dgm:pt>
    <dgm:pt modelId="{25844E4F-D11B-4FF7-AFF5-8EBD68CCB8F0}" type="pres">
      <dgm:prSet presAssocID="{42576381-ACAF-4496-B4BD-7C445EBA96DA}" presName="iconRect" presStyleLbl="node1" presStyleIdx="2" presStyleCnt="6"/>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
        </a:ext>
      </dgm:extLst>
    </dgm:pt>
    <dgm:pt modelId="{1C45D913-02C2-47E2-A7E8-9AC7579BB137}" type="pres">
      <dgm:prSet presAssocID="{42576381-ACAF-4496-B4BD-7C445EBA96DA}" presName="spaceRect" presStyleCnt="0"/>
      <dgm:spPr/>
    </dgm:pt>
    <dgm:pt modelId="{32C32B87-93F4-4330-AFAB-29BBAC847A41}" type="pres">
      <dgm:prSet presAssocID="{42576381-ACAF-4496-B4BD-7C445EBA96DA}" presName="textRect" presStyleLbl="revTx" presStyleIdx="2" presStyleCnt="6" custScaleY="217433">
        <dgm:presLayoutVars>
          <dgm:chMax val="1"/>
          <dgm:chPref val="1"/>
        </dgm:presLayoutVars>
      </dgm:prSet>
      <dgm:spPr/>
    </dgm:pt>
    <dgm:pt modelId="{BC72167E-C64C-4ECC-B191-F82CE6954881}" type="pres">
      <dgm:prSet presAssocID="{3DEFBC96-180A-430D-B820-CD684948BCEC}" presName="sibTrans" presStyleLbl="sibTrans2D1" presStyleIdx="0" presStyleCnt="0"/>
      <dgm:spPr/>
    </dgm:pt>
    <dgm:pt modelId="{CFAD0E7C-76A5-458C-A96E-8491C05D31BB}" type="pres">
      <dgm:prSet presAssocID="{B91B3D06-CBAF-4B7E-9F55-BF01DE7DC22E}" presName="compNode" presStyleCnt="0"/>
      <dgm:spPr/>
    </dgm:pt>
    <dgm:pt modelId="{F81656D5-1E4E-46F7-B9A1-48E772D5C8BF}" type="pres">
      <dgm:prSet presAssocID="{B91B3D06-CBAF-4B7E-9F55-BF01DE7DC22E}" presName="iconBgRect" presStyleLbl="bgShp" presStyleIdx="3" presStyleCnt="6"/>
      <dgm:spPr/>
    </dgm:pt>
    <dgm:pt modelId="{4890BBAF-2895-4836-9D07-29DEF2479530}" type="pres">
      <dgm:prSet presAssocID="{B91B3D06-CBAF-4B7E-9F55-BF01DE7DC22E}" presName="iconRect" presStyleLbl="node1" presStyleIdx="3" presStyleCnt="6"/>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466D737B-D69B-480E-A646-7751C11E2650}" type="pres">
      <dgm:prSet presAssocID="{B91B3D06-CBAF-4B7E-9F55-BF01DE7DC22E}" presName="spaceRect" presStyleCnt="0"/>
      <dgm:spPr/>
    </dgm:pt>
    <dgm:pt modelId="{18480462-FA4A-4F87-9322-C4C6D84EFE91}" type="pres">
      <dgm:prSet presAssocID="{B91B3D06-CBAF-4B7E-9F55-BF01DE7DC22E}" presName="textRect" presStyleLbl="revTx" presStyleIdx="3" presStyleCnt="6">
        <dgm:presLayoutVars>
          <dgm:chMax val="1"/>
          <dgm:chPref val="1"/>
        </dgm:presLayoutVars>
      </dgm:prSet>
      <dgm:spPr/>
    </dgm:pt>
    <dgm:pt modelId="{67F0881B-D6BE-4B77-94C6-A03F8A0B5CE8}" type="pres">
      <dgm:prSet presAssocID="{8FDAA814-3608-485D-9185-7EFA3D107758}" presName="sibTrans" presStyleLbl="sibTrans2D1" presStyleIdx="0" presStyleCnt="0"/>
      <dgm:spPr/>
    </dgm:pt>
    <dgm:pt modelId="{66324A77-78B9-453D-8FE1-1753AE36D839}" type="pres">
      <dgm:prSet presAssocID="{881C0061-1C94-4322-9856-74FD128CA757}" presName="compNode" presStyleCnt="0"/>
      <dgm:spPr/>
    </dgm:pt>
    <dgm:pt modelId="{6776E706-ECA4-4BCC-86C1-53FF0C685CAF}" type="pres">
      <dgm:prSet presAssocID="{881C0061-1C94-4322-9856-74FD128CA757}" presName="iconBgRect" presStyleLbl="bgShp" presStyleIdx="4" presStyleCnt="6"/>
      <dgm:spPr/>
    </dgm:pt>
    <dgm:pt modelId="{EC250C9B-CFE3-4F62-A1CB-2CF157306419}" type="pres">
      <dgm:prSet presAssocID="{881C0061-1C94-4322-9856-74FD128CA757}" presName="iconRect" presStyleLbl="node1" presStyleIdx="4" presStyleCnt="6"/>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ottle"/>
        </a:ext>
      </dgm:extLst>
    </dgm:pt>
    <dgm:pt modelId="{424CEB84-ABF7-4C58-9510-58BF3C595B62}" type="pres">
      <dgm:prSet presAssocID="{881C0061-1C94-4322-9856-74FD128CA757}" presName="spaceRect" presStyleCnt="0"/>
      <dgm:spPr/>
    </dgm:pt>
    <dgm:pt modelId="{9A23FA5F-BBDD-4FA6-98DF-F72C6D08993A}" type="pres">
      <dgm:prSet presAssocID="{881C0061-1C94-4322-9856-74FD128CA757}" presName="textRect" presStyleLbl="revTx" presStyleIdx="4" presStyleCnt="6">
        <dgm:presLayoutVars>
          <dgm:chMax val="1"/>
          <dgm:chPref val="1"/>
        </dgm:presLayoutVars>
      </dgm:prSet>
      <dgm:spPr/>
    </dgm:pt>
    <dgm:pt modelId="{CCD85660-1273-4CBB-94D2-C6AB0FB3ED1F}" type="pres">
      <dgm:prSet presAssocID="{5EF67499-FE8B-4573-B68E-77DCE64268BC}" presName="sibTrans" presStyleLbl="sibTrans2D1" presStyleIdx="0" presStyleCnt="0"/>
      <dgm:spPr/>
    </dgm:pt>
    <dgm:pt modelId="{08B18093-8106-4338-8F06-1117920DE8AC}" type="pres">
      <dgm:prSet presAssocID="{AA8C0EC1-A4A6-44BC-B4F7-F7BB295777C1}" presName="compNode" presStyleCnt="0"/>
      <dgm:spPr/>
    </dgm:pt>
    <dgm:pt modelId="{536289C5-060A-428E-A72D-E8F142E46870}" type="pres">
      <dgm:prSet presAssocID="{AA8C0EC1-A4A6-44BC-B4F7-F7BB295777C1}" presName="iconBgRect" presStyleLbl="bgShp" presStyleIdx="5" presStyleCnt="6"/>
      <dgm:spPr/>
    </dgm:pt>
    <dgm:pt modelId="{41D33A91-DD98-4BF4-849B-6168A226EA35}" type="pres">
      <dgm:prSet presAssocID="{AA8C0EC1-A4A6-44BC-B4F7-F7BB295777C1}" presName="iconRect" presStyleLbl="node1" presStyleIdx="5" presStyleCnt="6"/>
      <dgm:spPr>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Eye"/>
        </a:ext>
      </dgm:extLst>
    </dgm:pt>
    <dgm:pt modelId="{ADC1D47F-D93D-447B-BFB6-6CC8703447DC}" type="pres">
      <dgm:prSet presAssocID="{AA8C0EC1-A4A6-44BC-B4F7-F7BB295777C1}" presName="spaceRect" presStyleCnt="0"/>
      <dgm:spPr/>
    </dgm:pt>
    <dgm:pt modelId="{E8C884AB-7C39-41C3-9772-4CB166D36B4C}" type="pres">
      <dgm:prSet presAssocID="{AA8C0EC1-A4A6-44BC-B4F7-F7BB295777C1}" presName="textRect" presStyleLbl="revTx" presStyleIdx="5" presStyleCnt="6">
        <dgm:presLayoutVars>
          <dgm:chMax val="1"/>
          <dgm:chPref val="1"/>
        </dgm:presLayoutVars>
      </dgm:prSet>
      <dgm:spPr/>
    </dgm:pt>
  </dgm:ptLst>
  <dgm:cxnLst>
    <dgm:cxn modelId="{EC0D8A09-1225-448F-8BD9-BAB3C912D472}" type="presOf" srcId="{866EA695-7188-4692-8DCD-4CFF80AB2D7C}" destId="{E10278F5-BF0B-4717-B3B3-309E0531903B}" srcOrd="0" destOrd="0" presId="urn:microsoft.com/office/officeart/2018/2/layout/IconCircleList"/>
    <dgm:cxn modelId="{0026AD17-470A-45B5-8804-5410A4EB7FFF}" type="presOf" srcId="{9DB476F8-8673-46F2-95D4-6527B4605FE7}" destId="{8FBC9031-5B46-452B-817F-21F3FFA9C706}" srcOrd="0" destOrd="0" presId="urn:microsoft.com/office/officeart/2018/2/layout/IconCircleList"/>
    <dgm:cxn modelId="{30DB5325-5BAE-47FE-A18A-7E9E43EF4017}" srcId="{0D148156-484E-4E78-8BEC-11D12DF0E89A}" destId="{42576381-ACAF-4496-B4BD-7C445EBA96DA}" srcOrd="2" destOrd="0" parTransId="{8B4C013B-3FFF-4AB7-9BED-0A471F17703D}" sibTransId="{3DEFBC96-180A-430D-B820-CD684948BCEC}"/>
    <dgm:cxn modelId="{3FA2F22D-4519-4517-AF94-5ECD5C1CA7C9}" srcId="{0D148156-484E-4E78-8BEC-11D12DF0E89A}" destId="{AA8C0EC1-A4A6-44BC-B4F7-F7BB295777C1}" srcOrd="5" destOrd="0" parTransId="{1FCEAE21-F18C-4A46-B57A-B3A13F00C010}" sibTransId="{142C9421-E668-448E-B65F-57C8B9C968B1}"/>
    <dgm:cxn modelId="{50DB7233-184A-47C2-AB93-558589530798}" type="presOf" srcId="{3DEFBC96-180A-430D-B820-CD684948BCEC}" destId="{BC72167E-C64C-4ECC-B191-F82CE6954881}" srcOrd="0" destOrd="0" presId="urn:microsoft.com/office/officeart/2018/2/layout/IconCircleList"/>
    <dgm:cxn modelId="{98012838-D4CD-4851-AE55-D4D979DD000B}" type="presOf" srcId="{42576381-ACAF-4496-B4BD-7C445EBA96DA}" destId="{32C32B87-93F4-4330-AFAB-29BBAC847A41}" srcOrd="0" destOrd="0" presId="urn:microsoft.com/office/officeart/2018/2/layout/IconCircleList"/>
    <dgm:cxn modelId="{5687E761-BD6A-45D1-9897-57AE0138E99F}" type="presOf" srcId="{0D148156-484E-4E78-8BEC-11D12DF0E89A}" destId="{BD455E52-EA17-48D2-86A8-530BA6D34267}" srcOrd="0" destOrd="0" presId="urn:microsoft.com/office/officeart/2018/2/layout/IconCircleList"/>
    <dgm:cxn modelId="{C63BCE6D-A4F7-4123-984A-6BC17A8B9AFD}" srcId="{0D148156-484E-4E78-8BEC-11D12DF0E89A}" destId="{B91B3D06-CBAF-4B7E-9F55-BF01DE7DC22E}" srcOrd="3" destOrd="0" parTransId="{82EB9EF4-BB5D-4BA1-92DB-9ACB95B1E6AE}" sibTransId="{8FDAA814-3608-485D-9185-7EFA3D107758}"/>
    <dgm:cxn modelId="{3513B54F-AF33-471B-BE29-201D309D2A03}" type="presOf" srcId="{27CF5E72-723E-406F-B30A-DD99E9558972}" destId="{87C23E27-A7E9-4FA9-A8A3-AB2988455849}" srcOrd="0" destOrd="0" presId="urn:microsoft.com/office/officeart/2018/2/layout/IconCircleList"/>
    <dgm:cxn modelId="{C9ACB66F-6020-4662-8133-49D46A440EE8}" type="presOf" srcId="{8FDAA814-3608-485D-9185-7EFA3D107758}" destId="{67F0881B-D6BE-4B77-94C6-A03F8A0B5CE8}" srcOrd="0" destOrd="0" presId="urn:microsoft.com/office/officeart/2018/2/layout/IconCircleList"/>
    <dgm:cxn modelId="{C7203552-EE70-47D2-BB0D-84582FA30701}" type="presOf" srcId="{5EF67499-FE8B-4573-B68E-77DCE64268BC}" destId="{CCD85660-1273-4CBB-94D2-C6AB0FB3ED1F}" srcOrd="0" destOrd="0" presId="urn:microsoft.com/office/officeart/2018/2/layout/IconCircleList"/>
    <dgm:cxn modelId="{281D1C59-A328-4CBB-BC87-A2C00E3298DC}" type="presOf" srcId="{B91B3D06-CBAF-4B7E-9F55-BF01DE7DC22E}" destId="{18480462-FA4A-4F87-9322-C4C6D84EFE91}" srcOrd="0" destOrd="0" presId="urn:microsoft.com/office/officeart/2018/2/layout/IconCircleList"/>
    <dgm:cxn modelId="{5629268C-4EE1-4AC4-9312-45553CEB1735}" srcId="{0D148156-484E-4E78-8BEC-11D12DF0E89A}" destId="{866EA695-7188-4692-8DCD-4CFF80AB2D7C}" srcOrd="0" destOrd="0" parTransId="{1399332E-1BF2-4A39-AF03-084286F60DEF}" sibTransId="{27CF5E72-723E-406F-B30A-DD99E9558972}"/>
    <dgm:cxn modelId="{2A3CD19B-5457-4418-BCEA-71861203C25D}" srcId="{0D148156-484E-4E78-8BEC-11D12DF0E89A}" destId="{6C40CB29-A717-4677-9CD1-2C551EAB8B97}" srcOrd="1" destOrd="0" parTransId="{DFB86B57-211E-43E7-818B-9CC54965ACEE}" sibTransId="{9DB476F8-8673-46F2-95D4-6527B4605FE7}"/>
    <dgm:cxn modelId="{E358F3BA-1E34-45E9-A402-45F9C5FB861C}" type="presOf" srcId="{881C0061-1C94-4322-9856-74FD128CA757}" destId="{9A23FA5F-BBDD-4FA6-98DF-F72C6D08993A}" srcOrd="0" destOrd="0" presId="urn:microsoft.com/office/officeart/2018/2/layout/IconCircleList"/>
    <dgm:cxn modelId="{3D0970D6-CB2F-4D69-B40A-F73215A11200}" srcId="{0D148156-484E-4E78-8BEC-11D12DF0E89A}" destId="{881C0061-1C94-4322-9856-74FD128CA757}" srcOrd="4" destOrd="0" parTransId="{8567097F-A4E6-4408-B92C-A32CB51CD491}" sibTransId="{5EF67499-FE8B-4573-B68E-77DCE64268BC}"/>
    <dgm:cxn modelId="{70C3C4EF-1B02-480E-A807-419C9EEE745C}" type="presOf" srcId="{6C40CB29-A717-4677-9CD1-2C551EAB8B97}" destId="{69F6877F-774F-4DEA-B57A-2B75AEBE3D7B}" srcOrd="0" destOrd="0" presId="urn:microsoft.com/office/officeart/2018/2/layout/IconCircleList"/>
    <dgm:cxn modelId="{1FE521F8-7CF7-4DE4-861B-5FDD8C265607}" type="presOf" srcId="{AA8C0EC1-A4A6-44BC-B4F7-F7BB295777C1}" destId="{E8C884AB-7C39-41C3-9772-4CB166D36B4C}" srcOrd="0" destOrd="0" presId="urn:microsoft.com/office/officeart/2018/2/layout/IconCircleList"/>
    <dgm:cxn modelId="{1EE368AD-6C23-4FCE-9C35-FD7019A761CC}" type="presParOf" srcId="{BD455E52-EA17-48D2-86A8-530BA6D34267}" destId="{739120D8-A639-4BAD-9927-DD00BE1529D0}" srcOrd="0" destOrd="0" presId="urn:microsoft.com/office/officeart/2018/2/layout/IconCircleList"/>
    <dgm:cxn modelId="{EF4D5F5B-7901-4D46-8FA9-F139B67109AB}" type="presParOf" srcId="{739120D8-A639-4BAD-9927-DD00BE1529D0}" destId="{0BF69EFE-6E52-4157-9A4F-3108607CCE3A}" srcOrd="0" destOrd="0" presId="urn:microsoft.com/office/officeart/2018/2/layout/IconCircleList"/>
    <dgm:cxn modelId="{BEE7AC4D-1888-4947-ABAD-8154C89D1705}" type="presParOf" srcId="{0BF69EFE-6E52-4157-9A4F-3108607CCE3A}" destId="{3BB4F9E6-DE1A-4280-8013-AB32FAFA849B}" srcOrd="0" destOrd="0" presId="urn:microsoft.com/office/officeart/2018/2/layout/IconCircleList"/>
    <dgm:cxn modelId="{EF66E5C4-A12B-4077-A8EB-44DC2A9049C1}" type="presParOf" srcId="{0BF69EFE-6E52-4157-9A4F-3108607CCE3A}" destId="{81ED7677-7034-4690-90D6-A59C59ADFDA8}" srcOrd="1" destOrd="0" presId="urn:microsoft.com/office/officeart/2018/2/layout/IconCircleList"/>
    <dgm:cxn modelId="{797FD904-E59D-4511-BDBE-DA29490F95AA}" type="presParOf" srcId="{0BF69EFE-6E52-4157-9A4F-3108607CCE3A}" destId="{AEBD72D9-F5BD-4CFC-9FFC-505C7345A3CB}" srcOrd="2" destOrd="0" presId="urn:microsoft.com/office/officeart/2018/2/layout/IconCircleList"/>
    <dgm:cxn modelId="{92D28820-D9EB-4FB3-A8A4-F349CACA015B}" type="presParOf" srcId="{0BF69EFE-6E52-4157-9A4F-3108607CCE3A}" destId="{E10278F5-BF0B-4717-B3B3-309E0531903B}" srcOrd="3" destOrd="0" presId="urn:microsoft.com/office/officeart/2018/2/layout/IconCircleList"/>
    <dgm:cxn modelId="{07F3C473-AFCF-4A4E-B4BA-287A03B75F88}" type="presParOf" srcId="{739120D8-A639-4BAD-9927-DD00BE1529D0}" destId="{87C23E27-A7E9-4FA9-A8A3-AB2988455849}" srcOrd="1" destOrd="0" presId="urn:microsoft.com/office/officeart/2018/2/layout/IconCircleList"/>
    <dgm:cxn modelId="{FB8D2BAD-2533-4EA9-89CC-5C6770809E4C}" type="presParOf" srcId="{739120D8-A639-4BAD-9927-DD00BE1529D0}" destId="{467DF05F-3C1E-42E2-A15C-1FC085F72647}" srcOrd="2" destOrd="0" presId="urn:microsoft.com/office/officeart/2018/2/layout/IconCircleList"/>
    <dgm:cxn modelId="{5899CF59-2D5D-4A4F-ADC4-D5398C3C7282}" type="presParOf" srcId="{467DF05F-3C1E-42E2-A15C-1FC085F72647}" destId="{6B7E9A16-1FAB-4348-ACDE-F896778C121C}" srcOrd="0" destOrd="0" presId="urn:microsoft.com/office/officeart/2018/2/layout/IconCircleList"/>
    <dgm:cxn modelId="{5180EE6D-F4DE-4286-B6F4-9CBF94434CF2}" type="presParOf" srcId="{467DF05F-3C1E-42E2-A15C-1FC085F72647}" destId="{48BDC271-5E9F-472D-92A1-C0D776F7E7C3}" srcOrd="1" destOrd="0" presId="urn:microsoft.com/office/officeart/2018/2/layout/IconCircleList"/>
    <dgm:cxn modelId="{E819DAD7-0B61-4A38-9614-B77CC70CD1E8}" type="presParOf" srcId="{467DF05F-3C1E-42E2-A15C-1FC085F72647}" destId="{C55784BC-D043-4942-8FC0-E2B9DF9D227B}" srcOrd="2" destOrd="0" presId="urn:microsoft.com/office/officeart/2018/2/layout/IconCircleList"/>
    <dgm:cxn modelId="{69679645-8726-41A4-B067-CE8376BFCFBA}" type="presParOf" srcId="{467DF05F-3C1E-42E2-A15C-1FC085F72647}" destId="{69F6877F-774F-4DEA-B57A-2B75AEBE3D7B}" srcOrd="3" destOrd="0" presId="urn:microsoft.com/office/officeart/2018/2/layout/IconCircleList"/>
    <dgm:cxn modelId="{34E3B371-D737-420F-AE92-713E8E801464}" type="presParOf" srcId="{739120D8-A639-4BAD-9927-DD00BE1529D0}" destId="{8FBC9031-5B46-452B-817F-21F3FFA9C706}" srcOrd="3" destOrd="0" presId="urn:microsoft.com/office/officeart/2018/2/layout/IconCircleList"/>
    <dgm:cxn modelId="{626E1CE2-ACAF-47EA-90FC-EDF407324776}" type="presParOf" srcId="{739120D8-A639-4BAD-9927-DD00BE1529D0}" destId="{A298DBB2-3510-44D2-ACD0-51B255342B15}" srcOrd="4" destOrd="0" presId="urn:microsoft.com/office/officeart/2018/2/layout/IconCircleList"/>
    <dgm:cxn modelId="{A70AF109-AD7E-4222-A50E-68CDDC02708F}" type="presParOf" srcId="{A298DBB2-3510-44D2-ACD0-51B255342B15}" destId="{56051B0F-661B-469E-8291-06DD9B6F9463}" srcOrd="0" destOrd="0" presId="urn:microsoft.com/office/officeart/2018/2/layout/IconCircleList"/>
    <dgm:cxn modelId="{6E9D0F6B-4D95-43DB-9C7D-6E5DAE95B162}" type="presParOf" srcId="{A298DBB2-3510-44D2-ACD0-51B255342B15}" destId="{25844E4F-D11B-4FF7-AFF5-8EBD68CCB8F0}" srcOrd="1" destOrd="0" presId="urn:microsoft.com/office/officeart/2018/2/layout/IconCircleList"/>
    <dgm:cxn modelId="{00520B86-0A59-4243-B003-38A0DEE9C7D0}" type="presParOf" srcId="{A298DBB2-3510-44D2-ACD0-51B255342B15}" destId="{1C45D913-02C2-47E2-A7E8-9AC7579BB137}" srcOrd="2" destOrd="0" presId="urn:microsoft.com/office/officeart/2018/2/layout/IconCircleList"/>
    <dgm:cxn modelId="{6EB7E86D-13FD-4A96-BF98-7FB830BA155D}" type="presParOf" srcId="{A298DBB2-3510-44D2-ACD0-51B255342B15}" destId="{32C32B87-93F4-4330-AFAB-29BBAC847A41}" srcOrd="3" destOrd="0" presId="urn:microsoft.com/office/officeart/2018/2/layout/IconCircleList"/>
    <dgm:cxn modelId="{408EDD1B-A173-4FBA-97DD-3FEE6C07379F}" type="presParOf" srcId="{739120D8-A639-4BAD-9927-DD00BE1529D0}" destId="{BC72167E-C64C-4ECC-B191-F82CE6954881}" srcOrd="5" destOrd="0" presId="urn:microsoft.com/office/officeart/2018/2/layout/IconCircleList"/>
    <dgm:cxn modelId="{D59CD7D3-7574-45D8-BC51-69B590DD72D8}" type="presParOf" srcId="{739120D8-A639-4BAD-9927-DD00BE1529D0}" destId="{CFAD0E7C-76A5-458C-A96E-8491C05D31BB}" srcOrd="6" destOrd="0" presId="urn:microsoft.com/office/officeart/2018/2/layout/IconCircleList"/>
    <dgm:cxn modelId="{358BC70B-3E46-4B80-9717-ED6D2F2972E2}" type="presParOf" srcId="{CFAD0E7C-76A5-458C-A96E-8491C05D31BB}" destId="{F81656D5-1E4E-46F7-B9A1-48E772D5C8BF}" srcOrd="0" destOrd="0" presId="urn:microsoft.com/office/officeart/2018/2/layout/IconCircleList"/>
    <dgm:cxn modelId="{64747A28-26EE-4294-9614-4B115F9B1EC9}" type="presParOf" srcId="{CFAD0E7C-76A5-458C-A96E-8491C05D31BB}" destId="{4890BBAF-2895-4836-9D07-29DEF2479530}" srcOrd="1" destOrd="0" presId="urn:microsoft.com/office/officeart/2018/2/layout/IconCircleList"/>
    <dgm:cxn modelId="{0EC17BBB-CDEA-4EC9-9585-21252D05291C}" type="presParOf" srcId="{CFAD0E7C-76A5-458C-A96E-8491C05D31BB}" destId="{466D737B-D69B-480E-A646-7751C11E2650}" srcOrd="2" destOrd="0" presId="urn:microsoft.com/office/officeart/2018/2/layout/IconCircleList"/>
    <dgm:cxn modelId="{1F828158-E6DA-4252-8861-DB87F19EB1D5}" type="presParOf" srcId="{CFAD0E7C-76A5-458C-A96E-8491C05D31BB}" destId="{18480462-FA4A-4F87-9322-C4C6D84EFE91}" srcOrd="3" destOrd="0" presId="urn:microsoft.com/office/officeart/2018/2/layout/IconCircleList"/>
    <dgm:cxn modelId="{9D465B60-7E80-4104-9FE8-9101E9CCA0E1}" type="presParOf" srcId="{739120D8-A639-4BAD-9927-DD00BE1529D0}" destId="{67F0881B-D6BE-4B77-94C6-A03F8A0B5CE8}" srcOrd="7" destOrd="0" presId="urn:microsoft.com/office/officeart/2018/2/layout/IconCircleList"/>
    <dgm:cxn modelId="{779D07B6-D4BF-4685-8B13-331AF9BAE97F}" type="presParOf" srcId="{739120D8-A639-4BAD-9927-DD00BE1529D0}" destId="{66324A77-78B9-453D-8FE1-1753AE36D839}" srcOrd="8" destOrd="0" presId="urn:microsoft.com/office/officeart/2018/2/layout/IconCircleList"/>
    <dgm:cxn modelId="{61A82063-A99B-4375-9A55-B0B83626F3B6}" type="presParOf" srcId="{66324A77-78B9-453D-8FE1-1753AE36D839}" destId="{6776E706-ECA4-4BCC-86C1-53FF0C685CAF}" srcOrd="0" destOrd="0" presId="urn:microsoft.com/office/officeart/2018/2/layout/IconCircleList"/>
    <dgm:cxn modelId="{A07C868A-55E0-426B-AE22-ED0405C0B12D}" type="presParOf" srcId="{66324A77-78B9-453D-8FE1-1753AE36D839}" destId="{EC250C9B-CFE3-4F62-A1CB-2CF157306419}" srcOrd="1" destOrd="0" presId="urn:microsoft.com/office/officeart/2018/2/layout/IconCircleList"/>
    <dgm:cxn modelId="{363A1466-7D51-4377-A869-4A01E69F2E09}" type="presParOf" srcId="{66324A77-78B9-453D-8FE1-1753AE36D839}" destId="{424CEB84-ABF7-4C58-9510-58BF3C595B62}" srcOrd="2" destOrd="0" presId="urn:microsoft.com/office/officeart/2018/2/layout/IconCircleList"/>
    <dgm:cxn modelId="{05B03019-72B2-429B-B9DA-8F6E50A305AD}" type="presParOf" srcId="{66324A77-78B9-453D-8FE1-1753AE36D839}" destId="{9A23FA5F-BBDD-4FA6-98DF-F72C6D08993A}" srcOrd="3" destOrd="0" presId="urn:microsoft.com/office/officeart/2018/2/layout/IconCircleList"/>
    <dgm:cxn modelId="{AC686DCB-8FF8-470F-806B-2E237AF454C4}" type="presParOf" srcId="{739120D8-A639-4BAD-9927-DD00BE1529D0}" destId="{CCD85660-1273-4CBB-94D2-C6AB0FB3ED1F}" srcOrd="9" destOrd="0" presId="urn:microsoft.com/office/officeart/2018/2/layout/IconCircleList"/>
    <dgm:cxn modelId="{A549C711-FAE2-46CE-B52E-6B669EF755A8}" type="presParOf" srcId="{739120D8-A639-4BAD-9927-DD00BE1529D0}" destId="{08B18093-8106-4338-8F06-1117920DE8AC}" srcOrd="10" destOrd="0" presId="urn:microsoft.com/office/officeart/2018/2/layout/IconCircleList"/>
    <dgm:cxn modelId="{8E3D8913-DAA6-45DC-89DE-B4CD29881818}" type="presParOf" srcId="{08B18093-8106-4338-8F06-1117920DE8AC}" destId="{536289C5-060A-428E-A72D-E8F142E46870}" srcOrd="0" destOrd="0" presId="urn:microsoft.com/office/officeart/2018/2/layout/IconCircleList"/>
    <dgm:cxn modelId="{045BFC60-C159-438C-8D2E-9253D6F41BC6}" type="presParOf" srcId="{08B18093-8106-4338-8F06-1117920DE8AC}" destId="{41D33A91-DD98-4BF4-849B-6168A226EA35}" srcOrd="1" destOrd="0" presId="urn:microsoft.com/office/officeart/2018/2/layout/IconCircleList"/>
    <dgm:cxn modelId="{80483002-12A0-42B4-B5FC-E77386AB6950}" type="presParOf" srcId="{08B18093-8106-4338-8F06-1117920DE8AC}" destId="{ADC1D47F-D93D-447B-BFB6-6CC8703447DC}" srcOrd="2" destOrd="0" presId="urn:microsoft.com/office/officeart/2018/2/layout/IconCircleList"/>
    <dgm:cxn modelId="{EEB0DD5A-1DBB-4043-8A8C-AD9A54C1B0F8}" type="presParOf" srcId="{08B18093-8106-4338-8F06-1117920DE8AC}" destId="{E8C884AB-7C39-41C3-9772-4CB166D36B4C}" srcOrd="3" destOrd="0" presId="urn:microsoft.com/office/officeart/2018/2/layout/IconCircle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F2DBC1-E77F-48E3-AD0B-A7AC127E54E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575A645-6664-4567-8467-0E81A472D52B}">
      <dgm:prSet/>
      <dgm:spPr/>
      <dgm:t>
        <a:bodyPr/>
        <a:lstStyle/>
        <a:p>
          <a:pPr>
            <a:lnSpc>
              <a:spcPct val="100000"/>
            </a:lnSpc>
          </a:pPr>
          <a:r>
            <a:rPr lang="en-US" dirty="0"/>
            <a:t>Legislative Funding Allocation</a:t>
          </a:r>
        </a:p>
      </dgm:t>
    </dgm:pt>
    <dgm:pt modelId="{62563671-5820-4EA9-A9A1-8A5CF8C470F5}" type="parTrans" cxnId="{E035C78D-53B8-4352-8F3F-DE20785C03C9}">
      <dgm:prSet/>
      <dgm:spPr/>
      <dgm:t>
        <a:bodyPr/>
        <a:lstStyle/>
        <a:p>
          <a:endParaRPr lang="en-US"/>
        </a:p>
      </dgm:t>
    </dgm:pt>
    <dgm:pt modelId="{E673A703-D937-4CEB-AD84-5B39AABF7566}" type="sibTrans" cxnId="{E035C78D-53B8-4352-8F3F-DE20785C03C9}">
      <dgm:prSet/>
      <dgm:spPr/>
      <dgm:t>
        <a:bodyPr/>
        <a:lstStyle/>
        <a:p>
          <a:endParaRPr lang="en-US"/>
        </a:p>
      </dgm:t>
    </dgm:pt>
    <dgm:pt modelId="{B32E53E7-72BE-49A3-B5DD-06441AA8D945}">
      <dgm:prSet/>
      <dgm:spPr/>
      <dgm:t>
        <a:bodyPr/>
        <a:lstStyle/>
        <a:p>
          <a:pPr>
            <a:lnSpc>
              <a:spcPct val="100000"/>
            </a:lnSpc>
          </a:pPr>
          <a:r>
            <a:rPr lang="en-US" dirty="0"/>
            <a:t>Public &amp; Private Water Supply Testing</a:t>
          </a:r>
        </a:p>
      </dgm:t>
    </dgm:pt>
    <dgm:pt modelId="{195CCF28-327B-40D5-8F25-5B7429E63BB3}" type="parTrans" cxnId="{BA353095-3434-42DF-813E-B703C22595DB}">
      <dgm:prSet/>
      <dgm:spPr/>
      <dgm:t>
        <a:bodyPr/>
        <a:lstStyle/>
        <a:p>
          <a:endParaRPr lang="en-US"/>
        </a:p>
      </dgm:t>
    </dgm:pt>
    <dgm:pt modelId="{4CFB5093-EE1A-480A-908A-8CE76E8D4FB7}" type="sibTrans" cxnId="{BA353095-3434-42DF-813E-B703C22595DB}">
      <dgm:prSet/>
      <dgm:spPr/>
      <dgm:t>
        <a:bodyPr/>
        <a:lstStyle/>
        <a:p>
          <a:endParaRPr lang="en-US"/>
        </a:p>
      </dgm:t>
    </dgm:pt>
    <dgm:pt modelId="{DC2EE323-D823-4803-8F82-9438742B7220}">
      <dgm:prSet/>
      <dgm:spPr/>
      <dgm:t>
        <a:bodyPr/>
        <a:lstStyle/>
        <a:p>
          <a:pPr>
            <a:lnSpc>
              <a:spcPct val="100000"/>
            </a:lnSpc>
          </a:pPr>
          <a:r>
            <a:rPr lang="en-US"/>
            <a:t>Grants for Design of Drinking Water Treatment</a:t>
          </a:r>
        </a:p>
      </dgm:t>
    </dgm:pt>
    <dgm:pt modelId="{063B821B-AB4C-417D-8A47-F1E2296036A0}" type="parTrans" cxnId="{6D2F1742-1FB3-4CB3-BBAE-7465033330E4}">
      <dgm:prSet/>
      <dgm:spPr/>
      <dgm:t>
        <a:bodyPr/>
        <a:lstStyle/>
        <a:p>
          <a:endParaRPr lang="en-US"/>
        </a:p>
      </dgm:t>
    </dgm:pt>
    <dgm:pt modelId="{DC183924-6489-4494-9CC6-7369D78A4135}" type="sibTrans" cxnId="{6D2F1742-1FB3-4CB3-BBAE-7465033330E4}">
      <dgm:prSet/>
      <dgm:spPr/>
      <dgm:t>
        <a:bodyPr/>
        <a:lstStyle/>
        <a:p>
          <a:endParaRPr lang="en-US"/>
        </a:p>
      </dgm:t>
    </dgm:pt>
    <dgm:pt modelId="{474B2DE3-B895-41BD-9CD3-2BC15EF6EF20}">
      <dgm:prSet/>
      <dgm:spPr/>
      <dgm:t>
        <a:bodyPr/>
        <a:lstStyle/>
        <a:p>
          <a:pPr>
            <a:lnSpc>
              <a:spcPct val="100000"/>
            </a:lnSpc>
          </a:pPr>
          <a:r>
            <a:rPr lang="en-US" dirty="0"/>
            <a:t>Funding -  0% interest loans for treatment. $20 million in funding.  Governor’s ARPA Proposal.</a:t>
          </a:r>
        </a:p>
      </dgm:t>
    </dgm:pt>
    <dgm:pt modelId="{5D85C2E0-4470-4A66-AA00-D5966B7F85D2}" type="parTrans" cxnId="{40C8FDA2-7829-4E76-A998-8E432FF42632}">
      <dgm:prSet/>
      <dgm:spPr/>
      <dgm:t>
        <a:bodyPr/>
        <a:lstStyle/>
        <a:p>
          <a:endParaRPr lang="en-US"/>
        </a:p>
      </dgm:t>
    </dgm:pt>
    <dgm:pt modelId="{99C9BA8D-7DE5-4B5B-96AE-33EC657880EC}" type="sibTrans" cxnId="{40C8FDA2-7829-4E76-A998-8E432FF42632}">
      <dgm:prSet/>
      <dgm:spPr/>
      <dgm:t>
        <a:bodyPr/>
        <a:lstStyle/>
        <a:p>
          <a:endParaRPr lang="en-US"/>
        </a:p>
      </dgm:t>
    </dgm:pt>
    <dgm:pt modelId="{EAD4E26A-A2E3-48FA-B056-28625ADAD405}" type="pres">
      <dgm:prSet presAssocID="{94F2DBC1-E77F-48E3-AD0B-A7AC127E54E7}" presName="root" presStyleCnt="0">
        <dgm:presLayoutVars>
          <dgm:dir/>
          <dgm:resizeHandles val="exact"/>
        </dgm:presLayoutVars>
      </dgm:prSet>
      <dgm:spPr/>
    </dgm:pt>
    <dgm:pt modelId="{A0E992D3-0C4D-4695-96E9-EDCD3A0FBA49}" type="pres">
      <dgm:prSet presAssocID="{E575A645-6664-4567-8467-0E81A472D52B}" presName="compNode" presStyleCnt="0"/>
      <dgm:spPr/>
    </dgm:pt>
    <dgm:pt modelId="{E988373C-B4C1-45ED-8B44-A22E2E1CD294}" type="pres">
      <dgm:prSet presAssocID="{E575A645-6664-4567-8467-0E81A472D52B}" presName="bgRect" presStyleLbl="bgShp" presStyleIdx="0" presStyleCnt="4"/>
      <dgm:spPr/>
    </dgm:pt>
    <dgm:pt modelId="{7B3BDAD5-734A-40A4-A3D2-91B07631AD6F}" type="pres">
      <dgm:prSet presAssocID="{E575A645-6664-4567-8467-0E81A472D52B}"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ED5E01A0-FF1F-40F1-AEF9-CD330845738F}" type="pres">
      <dgm:prSet presAssocID="{E575A645-6664-4567-8467-0E81A472D52B}" presName="spaceRect" presStyleCnt="0"/>
      <dgm:spPr/>
    </dgm:pt>
    <dgm:pt modelId="{40FDD713-B072-4BE3-BBDE-DD6D61B69960}" type="pres">
      <dgm:prSet presAssocID="{E575A645-6664-4567-8467-0E81A472D52B}" presName="parTx" presStyleLbl="revTx" presStyleIdx="0" presStyleCnt="4">
        <dgm:presLayoutVars>
          <dgm:chMax val="0"/>
          <dgm:chPref val="0"/>
        </dgm:presLayoutVars>
      </dgm:prSet>
      <dgm:spPr/>
    </dgm:pt>
    <dgm:pt modelId="{262BEA80-B0D8-4219-B2A6-C7C0FF7F4D2F}" type="pres">
      <dgm:prSet presAssocID="{E673A703-D937-4CEB-AD84-5B39AABF7566}" presName="sibTrans" presStyleCnt="0"/>
      <dgm:spPr/>
    </dgm:pt>
    <dgm:pt modelId="{1CF8CFF7-B6A6-49C8-A858-17F1791C293E}" type="pres">
      <dgm:prSet presAssocID="{B32E53E7-72BE-49A3-B5DD-06441AA8D945}" presName="compNode" presStyleCnt="0"/>
      <dgm:spPr/>
    </dgm:pt>
    <dgm:pt modelId="{0A09E25C-0800-4825-A229-24041313EF39}" type="pres">
      <dgm:prSet presAssocID="{B32E53E7-72BE-49A3-B5DD-06441AA8D945}" presName="bgRect" presStyleLbl="bgShp" presStyleIdx="1" presStyleCnt="4"/>
      <dgm:spPr/>
    </dgm:pt>
    <dgm:pt modelId="{F48C663C-386A-4C5C-925B-1FF7542C0408}" type="pres">
      <dgm:prSet presAssocID="{B32E53E7-72BE-49A3-B5DD-06441AA8D945}"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ter"/>
        </a:ext>
      </dgm:extLst>
    </dgm:pt>
    <dgm:pt modelId="{583C9067-B67A-482C-8E99-CC0B95C21983}" type="pres">
      <dgm:prSet presAssocID="{B32E53E7-72BE-49A3-B5DD-06441AA8D945}" presName="spaceRect" presStyleCnt="0"/>
      <dgm:spPr/>
    </dgm:pt>
    <dgm:pt modelId="{EE925D53-2BC7-4DF3-B728-05E8C99C5FB2}" type="pres">
      <dgm:prSet presAssocID="{B32E53E7-72BE-49A3-B5DD-06441AA8D945}" presName="parTx" presStyleLbl="revTx" presStyleIdx="1" presStyleCnt="4">
        <dgm:presLayoutVars>
          <dgm:chMax val="0"/>
          <dgm:chPref val="0"/>
        </dgm:presLayoutVars>
      </dgm:prSet>
      <dgm:spPr/>
    </dgm:pt>
    <dgm:pt modelId="{2BFB6BAA-C0BE-4AD6-8883-0639E51EB10B}" type="pres">
      <dgm:prSet presAssocID="{4CFB5093-EE1A-480A-908A-8CE76E8D4FB7}" presName="sibTrans" presStyleCnt="0"/>
      <dgm:spPr/>
    </dgm:pt>
    <dgm:pt modelId="{230AD348-5FDD-41AF-BED7-093938615051}" type="pres">
      <dgm:prSet presAssocID="{DC2EE323-D823-4803-8F82-9438742B7220}" presName="compNode" presStyleCnt="0"/>
      <dgm:spPr/>
    </dgm:pt>
    <dgm:pt modelId="{979FE75B-F906-427E-AD8A-0E366BA2D1EE}" type="pres">
      <dgm:prSet presAssocID="{DC2EE323-D823-4803-8F82-9438742B7220}" presName="bgRect" presStyleLbl="bgShp" presStyleIdx="2" presStyleCnt="4"/>
      <dgm:spPr/>
    </dgm:pt>
    <dgm:pt modelId="{81651ED5-5D7C-4349-9440-F150711FA2ED}" type="pres">
      <dgm:prSet presAssocID="{DC2EE323-D823-4803-8F82-9438742B7220}"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CFB0A461-9DFE-4D24-9D54-F6CF34432C64}" type="pres">
      <dgm:prSet presAssocID="{DC2EE323-D823-4803-8F82-9438742B7220}" presName="spaceRect" presStyleCnt="0"/>
      <dgm:spPr/>
    </dgm:pt>
    <dgm:pt modelId="{74E82295-EE71-4972-B850-32F993781693}" type="pres">
      <dgm:prSet presAssocID="{DC2EE323-D823-4803-8F82-9438742B7220}" presName="parTx" presStyleLbl="revTx" presStyleIdx="2" presStyleCnt="4">
        <dgm:presLayoutVars>
          <dgm:chMax val="0"/>
          <dgm:chPref val="0"/>
        </dgm:presLayoutVars>
      </dgm:prSet>
      <dgm:spPr/>
    </dgm:pt>
    <dgm:pt modelId="{ED71EFC2-840E-487B-B6E4-2C8667692C31}" type="pres">
      <dgm:prSet presAssocID="{DC183924-6489-4494-9CC6-7369D78A4135}" presName="sibTrans" presStyleCnt="0"/>
      <dgm:spPr/>
    </dgm:pt>
    <dgm:pt modelId="{D8D179A1-AA33-4903-9B19-CE876499029A}" type="pres">
      <dgm:prSet presAssocID="{474B2DE3-B895-41BD-9CD3-2BC15EF6EF20}" presName="compNode" presStyleCnt="0"/>
      <dgm:spPr/>
    </dgm:pt>
    <dgm:pt modelId="{562C1EA8-5BA4-440B-AA0B-828F2547651A}" type="pres">
      <dgm:prSet presAssocID="{474B2DE3-B895-41BD-9CD3-2BC15EF6EF20}" presName="bgRect" presStyleLbl="bgShp" presStyleIdx="3" presStyleCnt="4"/>
      <dgm:spPr/>
    </dgm:pt>
    <dgm:pt modelId="{656CABB4-1C95-40B8-A40C-121786EE6958}" type="pres">
      <dgm:prSet presAssocID="{474B2DE3-B895-41BD-9CD3-2BC15EF6EF20}"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llar"/>
        </a:ext>
      </dgm:extLst>
    </dgm:pt>
    <dgm:pt modelId="{CBB88C1B-0BC6-4CDC-9CFF-B9256E20713E}" type="pres">
      <dgm:prSet presAssocID="{474B2DE3-B895-41BD-9CD3-2BC15EF6EF20}" presName="spaceRect" presStyleCnt="0"/>
      <dgm:spPr/>
    </dgm:pt>
    <dgm:pt modelId="{D8DCC192-FCAD-4CDE-B565-EE568DD00FBE}" type="pres">
      <dgm:prSet presAssocID="{474B2DE3-B895-41BD-9CD3-2BC15EF6EF20}" presName="parTx" presStyleLbl="revTx" presStyleIdx="3" presStyleCnt="4">
        <dgm:presLayoutVars>
          <dgm:chMax val="0"/>
          <dgm:chPref val="0"/>
        </dgm:presLayoutVars>
      </dgm:prSet>
      <dgm:spPr/>
    </dgm:pt>
  </dgm:ptLst>
  <dgm:cxnLst>
    <dgm:cxn modelId="{CC184361-B4B2-43DB-B7CA-4CCD2EED0135}" type="presOf" srcId="{B32E53E7-72BE-49A3-B5DD-06441AA8D945}" destId="{EE925D53-2BC7-4DF3-B728-05E8C99C5FB2}" srcOrd="0" destOrd="0" presId="urn:microsoft.com/office/officeart/2018/2/layout/IconVerticalSolidList"/>
    <dgm:cxn modelId="{6D2F1742-1FB3-4CB3-BBAE-7465033330E4}" srcId="{94F2DBC1-E77F-48E3-AD0B-A7AC127E54E7}" destId="{DC2EE323-D823-4803-8F82-9438742B7220}" srcOrd="2" destOrd="0" parTransId="{063B821B-AB4C-417D-8A47-F1E2296036A0}" sibTransId="{DC183924-6489-4494-9CC6-7369D78A4135}"/>
    <dgm:cxn modelId="{805E6A4D-56C7-425B-8D67-F52E72728D00}" type="presOf" srcId="{474B2DE3-B895-41BD-9CD3-2BC15EF6EF20}" destId="{D8DCC192-FCAD-4CDE-B565-EE568DD00FBE}" srcOrd="0" destOrd="0" presId="urn:microsoft.com/office/officeart/2018/2/layout/IconVerticalSolidList"/>
    <dgm:cxn modelId="{A2212C4E-773A-4B82-B299-69D6129F024A}" type="presOf" srcId="{E575A645-6664-4567-8467-0E81A472D52B}" destId="{40FDD713-B072-4BE3-BBDE-DD6D61B69960}" srcOrd="0" destOrd="0" presId="urn:microsoft.com/office/officeart/2018/2/layout/IconVerticalSolidList"/>
    <dgm:cxn modelId="{DF480E76-4ECD-426C-8679-2F115696731A}" type="presOf" srcId="{94F2DBC1-E77F-48E3-AD0B-A7AC127E54E7}" destId="{EAD4E26A-A2E3-48FA-B056-28625ADAD405}" srcOrd="0" destOrd="0" presId="urn:microsoft.com/office/officeart/2018/2/layout/IconVerticalSolidList"/>
    <dgm:cxn modelId="{E035C78D-53B8-4352-8F3F-DE20785C03C9}" srcId="{94F2DBC1-E77F-48E3-AD0B-A7AC127E54E7}" destId="{E575A645-6664-4567-8467-0E81A472D52B}" srcOrd="0" destOrd="0" parTransId="{62563671-5820-4EA9-A9A1-8A5CF8C470F5}" sibTransId="{E673A703-D937-4CEB-AD84-5B39AABF7566}"/>
    <dgm:cxn modelId="{BA353095-3434-42DF-813E-B703C22595DB}" srcId="{94F2DBC1-E77F-48E3-AD0B-A7AC127E54E7}" destId="{B32E53E7-72BE-49A3-B5DD-06441AA8D945}" srcOrd="1" destOrd="0" parTransId="{195CCF28-327B-40D5-8F25-5B7429E63BB3}" sibTransId="{4CFB5093-EE1A-480A-908A-8CE76E8D4FB7}"/>
    <dgm:cxn modelId="{40C8FDA2-7829-4E76-A998-8E432FF42632}" srcId="{94F2DBC1-E77F-48E3-AD0B-A7AC127E54E7}" destId="{474B2DE3-B895-41BD-9CD3-2BC15EF6EF20}" srcOrd="3" destOrd="0" parTransId="{5D85C2E0-4470-4A66-AA00-D5966B7F85D2}" sibTransId="{99C9BA8D-7DE5-4B5B-96AE-33EC657880EC}"/>
    <dgm:cxn modelId="{28F4F3C2-AF1B-44DC-A625-473EF7D05779}" type="presOf" srcId="{DC2EE323-D823-4803-8F82-9438742B7220}" destId="{74E82295-EE71-4972-B850-32F993781693}" srcOrd="0" destOrd="0" presId="urn:microsoft.com/office/officeart/2018/2/layout/IconVerticalSolidList"/>
    <dgm:cxn modelId="{318013F5-00F3-4411-9ACE-15EDC375F5A3}" type="presParOf" srcId="{EAD4E26A-A2E3-48FA-B056-28625ADAD405}" destId="{A0E992D3-0C4D-4695-96E9-EDCD3A0FBA49}" srcOrd="0" destOrd="0" presId="urn:microsoft.com/office/officeart/2018/2/layout/IconVerticalSolidList"/>
    <dgm:cxn modelId="{204F9D32-F3CC-4665-AA7C-38E569BD795C}" type="presParOf" srcId="{A0E992D3-0C4D-4695-96E9-EDCD3A0FBA49}" destId="{E988373C-B4C1-45ED-8B44-A22E2E1CD294}" srcOrd="0" destOrd="0" presId="urn:microsoft.com/office/officeart/2018/2/layout/IconVerticalSolidList"/>
    <dgm:cxn modelId="{F8E0ABE6-BEF2-47BC-989E-1183981BD65A}" type="presParOf" srcId="{A0E992D3-0C4D-4695-96E9-EDCD3A0FBA49}" destId="{7B3BDAD5-734A-40A4-A3D2-91B07631AD6F}" srcOrd="1" destOrd="0" presId="urn:microsoft.com/office/officeart/2018/2/layout/IconVerticalSolidList"/>
    <dgm:cxn modelId="{FD55176B-8196-4ED2-BDEC-E022B7E0D0E9}" type="presParOf" srcId="{A0E992D3-0C4D-4695-96E9-EDCD3A0FBA49}" destId="{ED5E01A0-FF1F-40F1-AEF9-CD330845738F}" srcOrd="2" destOrd="0" presId="urn:microsoft.com/office/officeart/2018/2/layout/IconVerticalSolidList"/>
    <dgm:cxn modelId="{2B2A4DD4-4252-4010-95E4-0471E2D47632}" type="presParOf" srcId="{A0E992D3-0C4D-4695-96E9-EDCD3A0FBA49}" destId="{40FDD713-B072-4BE3-BBDE-DD6D61B69960}" srcOrd="3" destOrd="0" presId="urn:microsoft.com/office/officeart/2018/2/layout/IconVerticalSolidList"/>
    <dgm:cxn modelId="{9B4A2A81-3485-4DAC-BA76-38990F12623F}" type="presParOf" srcId="{EAD4E26A-A2E3-48FA-B056-28625ADAD405}" destId="{262BEA80-B0D8-4219-B2A6-C7C0FF7F4D2F}" srcOrd="1" destOrd="0" presId="urn:microsoft.com/office/officeart/2018/2/layout/IconVerticalSolidList"/>
    <dgm:cxn modelId="{C0ABAE9B-F4FD-4FEA-9B22-8D4B80456BEB}" type="presParOf" srcId="{EAD4E26A-A2E3-48FA-B056-28625ADAD405}" destId="{1CF8CFF7-B6A6-49C8-A858-17F1791C293E}" srcOrd="2" destOrd="0" presId="urn:microsoft.com/office/officeart/2018/2/layout/IconVerticalSolidList"/>
    <dgm:cxn modelId="{088EA084-8001-4F8A-A646-D710B0DBF509}" type="presParOf" srcId="{1CF8CFF7-B6A6-49C8-A858-17F1791C293E}" destId="{0A09E25C-0800-4825-A229-24041313EF39}" srcOrd="0" destOrd="0" presId="urn:microsoft.com/office/officeart/2018/2/layout/IconVerticalSolidList"/>
    <dgm:cxn modelId="{7E99241E-5FDE-4422-8DA7-BCB3CE0F2DBD}" type="presParOf" srcId="{1CF8CFF7-B6A6-49C8-A858-17F1791C293E}" destId="{F48C663C-386A-4C5C-925B-1FF7542C0408}" srcOrd="1" destOrd="0" presId="urn:microsoft.com/office/officeart/2018/2/layout/IconVerticalSolidList"/>
    <dgm:cxn modelId="{9D8C7B9C-280B-4B2A-8E9A-3B66514682CC}" type="presParOf" srcId="{1CF8CFF7-B6A6-49C8-A858-17F1791C293E}" destId="{583C9067-B67A-482C-8E99-CC0B95C21983}" srcOrd="2" destOrd="0" presId="urn:microsoft.com/office/officeart/2018/2/layout/IconVerticalSolidList"/>
    <dgm:cxn modelId="{B674022E-3F51-4684-A663-F2E2F01B39A6}" type="presParOf" srcId="{1CF8CFF7-B6A6-49C8-A858-17F1791C293E}" destId="{EE925D53-2BC7-4DF3-B728-05E8C99C5FB2}" srcOrd="3" destOrd="0" presId="urn:microsoft.com/office/officeart/2018/2/layout/IconVerticalSolidList"/>
    <dgm:cxn modelId="{B1D738D3-0ACD-4F75-A378-E5974339A274}" type="presParOf" srcId="{EAD4E26A-A2E3-48FA-B056-28625ADAD405}" destId="{2BFB6BAA-C0BE-4AD6-8883-0639E51EB10B}" srcOrd="3" destOrd="0" presId="urn:microsoft.com/office/officeart/2018/2/layout/IconVerticalSolidList"/>
    <dgm:cxn modelId="{FC45C31D-5012-4E1D-AD0A-2A344E120B50}" type="presParOf" srcId="{EAD4E26A-A2E3-48FA-B056-28625ADAD405}" destId="{230AD348-5FDD-41AF-BED7-093938615051}" srcOrd="4" destOrd="0" presId="urn:microsoft.com/office/officeart/2018/2/layout/IconVerticalSolidList"/>
    <dgm:cxn modelId="{FAEE984A-ACCC-47DB-83E2-7AABC8ADBB52}" type="presParOf" srcId="{230AD348-5FDD-41AF-BED7-093938615051}" destId="{979FE75B-F906-427E-AD8A-0E366BA2D1EE}" srcOrd="0" destOrd="0" presId="urn:microsoft.com/office/officeart/2018/2/layout/IconVerticalSolidList"/>
    <dgm:cxn modelId="{7D38ABA0-F8D0-46DE-A830-EDFBC0D5056E}" type="presParOf" srcId="{230AD348-5FDD-41AF-BED7-093938615051}" destId="{81651ED5-5D7C-4349-9440-F150711FA2ED}" srcOrd="1" destOrd="0" presId="urn:microsoft.com/office/officeart/2018/2/layout/IconVerticalSolidList"/>
    <dgm:cxn modelId="{07AB01D2-9F89-47A3-823F-56CA8CD4A92C}" type="presParOf" srcId="{230AD348-5FDD-41AF-BED7-093938615051}" destId="{CFB0A461-9DFE-4D24-9D54-F6CF34432C64}" srcOrd="2" destOrd="0" presId="urn:microsoft.com/office/officeart/2018/2/layout/IconVerticalSolidList"/>
    <dgm:cxn modelId="{1E92F86A-9442-46F8-8991-82BA0C44DE88}" type="presParOf" srcId="{230AD348-5FDD-41AF-BED7-093938615051}" destId="{74E82295-EE71-4972-B850-32F993781693}" srcOrd="3" destOrd="0" presId="urn:microsoft.com/office/officeart/2018/2/layout/IconVerticalSolidList"/>
    <dgm:cxn modelId="{4DD091C7-7552-4C21-83D2-52CC42ED9941}" type="presParOf" srcId="{EAD4E26A-A2E3-48FA-B056-28625ADAD405}" destId="{ED71EFC2-840E-487B-B6E4-2C8667692C31}" srcOrd="5" destOrd="0" presId="urn:microsoft.com/office/officeart/2018/2/layout/IconVerticalSolidList"/>
    <dgm:cxn modelId="{D330770E-089F-4909-A248-972920E2C514}" type="presParOf" srcId="{EAD4E26A-A2E3-48FA-B056-28625ADAD405}" destId="{D8D179A1-AA33-4903-9B19-CE876499029A}" srcOrd="6" destOrd="0" presId="urn:microsoft.com/office/officeart/2018/2/layout/IconVerticalSolidList"/>
    <dgm:cxn modelId="{6997A608-A88E-472B-958C-272AAFE47588}" type="presParOf" srcId="{D8D179A1-AA33-4903-9B19-CE876499029A}" destId="{562C1EA8-5BA4-440B-AA0B-828F2547651A}" srcOrd="0" destOrd="0" presId="urn:microsoft.com/office/officeart/2018/2/layout/IconVerticalSolidList"/>
    <dgm:cxn modelId="{852BEFAA-D5B1-42DE-AC98-BF01EC552230}" type="presParOf" srcId="{D8D179A1-AA33-4903-9B19-CE876499029A}" destId="{656CABB4-1C95-40B8-A40C-121786EE6958}" srcOrd="1" destOrd="0" presId="urn:microsoft.com/office/officeart/2018/2/layout/IconVerticalSolidList"/>
    <dgm:cxn modelId="{3FE7848E-C828-4027-A30F-6812A386F2B9}" type="presParOf" srcId="{D8D179A1-AA33-4903-9B19-CE876499029A}" destId="{CBB88C1B-0BC6-4CDC-9CFF-B9256E20713E}" srcOrd="2" destOrd="0" presId="urn:microsoft.com/office/officeart/2018/2/layout/IconVerticalSolidList"/>
    <dgm:cxn modelId="{D87FC29A-D1C9-4735-9DB4-ACEAF164F0C3}" type="presParOf" srcId="{D8D179A1-AA33-4903-9B19-CE876499029A}" destId="{D8DCC192-FCAD-4CDE-B565-EE568DD00FB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4F9E6-DE1A-4280-8013-AB32FAFA849B}">
      <dsp:nvSpPr>
        <dsp:cNvPr id="0" name=""/>
        <dsp:cNvSpPr/>
      </dsp:nvSpPr>
      <dsp:spPr>
        <a:xfrm>
          <a:off x="2718" y="582011"/>
          <a:ext cx="653476" cy="65347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ED7677-7034-4690-90D6-A59C59ADFDA8}">
      <dsp:nvSpPr>
        <dsp:cNvPr id="0" name=""/>
        <dsp:cNvSpPr/>
      </dsp:nvSpPr>
      <dsp:spPr>
        <a:xfrm>
          <a:off x="139948" y="719241"/>
          <a:ext cx="379016" cy="37901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10278F5-BF0B-4717-B3B3-309E0531903B}">
      <dsp:nvSpPr>
        <dsp:cNvPr id="0" name=""/>
        <dsp:cNvSpPr/>
      </dsp:nvSpPr>
      <dsp:spPr>
        <a:xfrm>
          <a:off x="796225" y="582011"/>
          <a:ext cx="1540337" cy="653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kern="1200"/>
            <a:t>SCIENTIFIC RESEARCH &amp; HEALTH ADVISORIES</a:t>
          </a:r>
        </a:p>
      </dsp:txBody>
      <dsp:txXfrm>
        <a:off x="796225" y="582011"/>
        <a:ext cx="1540337" cy="653476"/>
      </dsp:txXfrm>
    </dsp:sp>
    <dsp:sp modelId="{6B7E9A16-1FAB-4348-ACDE-F896778C121C}">
      <dsp:nvSpPr>
        <dsp:cNvPr id="0" name=""/>
        <dsp:cNvSpPr/>
      </dsp:nvSpPr>
      <dsp:spPr>
        <a:xfrm>
          <a:off x="2604955" y="582011"/>
          <a:ext cx="653476" cy="65347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BDC271-5E9F-472D-92A1-C0D776F7E7C3}">
      <dsp:nvSpPr>
        <dsp:cNvPr id="0" name=""/>
        <dsp:cNvSpPr/>
      </dsp:nvSpPr>
      <dsp:spPr>
        <a:xfrm>
          <a:off x="2742185" y="719241"/>
          <a:ext cx="379016" cy="37901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F6877F-774F-4DEA-B57A-2B75AEBE3D7B}">
      <dsp:nvSpPr>
        <dsp:cNvPr id="0" name=""/>
        <dsp:cNvSpPr/>
      </dsp:nvSpPr>
      <dsp:spPr>
        <a:xfrm>
          <a:off x="3398462" y="582011"/>
          <a:ext cx="1540337" cy="653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kern="1200"/>
            <a:t>Targeted monitoring of public water supplies</a:t>
          </a:r>
        </a:p>
      </dsp:txBody>
      <dsp:txXfrm>
        <a:off x="3398462" y="582011"/>
        <a:ext cx="1540337" cy="653476"/>
      </dsp:txXfrm>
    </dsp:sp>
    <dsp:sp modelId="{56051B0F-661B-469E-8291-06DD9B6F9463}">
      <dsp:nvSpPr>
        <dsp:cNvPr id="0" name=""/>
        <dsp:cNvSpPr/>
      </dsp:nvSpPr>
      <dsp:spPr>
        <a:xfrm>
          <a:off x="2718" y="2621633"/>
          <a:ext cx="653476" cy="65347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844E4F-D11B-4FF7-AFF5-8EBD68CCB8F0}">
      <dsp:nvSpPr>
        <dsp:cNvPr id="0" name=""/>
        <dsp:cNvSpPr/>
      </dsp:nvSpPr>
      <dsp:spPr>
        <a:xfrm>
          <a:off x="139948" y="2758863"/>
          <a:ext cx="379016" cy="37901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2C32B87-93F4-4330-AFAB-29BBAC847A41}">
      <dsp:nvSpPr>
        <dsp:cNvPr id="0" name=""/>
        <dsp:cNvSpPr/>
      </dsp:nvSpPr>
      <dsp:spPr>
        <a:xfrm>
          <a:off x="796225" y="2237934"/>
          <a:ext cx="1540337" cy="14208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kern="1200" dirty="0"/>
            <a:t>Testing wastewater, residuals, riverine waters, new water supply sources</a:t>
          </a:r>
        </a:p>
      </dsp:txBody>
      <dsp:txXfrm>
        <a:off x="796225" y="2237934"/>
        <a:ext cx="1540337" cy="1420873"/>
      </dsp:txXfrm>
    </dsp:sp>
    <dsp:sp modelId="{F81656D5-1E4E-46F7-B9A1-48E772D5C8BF}">
      <dsp:nvSpPr>
        <dsp:cNvPr id="0" name=""/>
        <dsp:cNvSpPr/>
      </dsp:nvSpPr>
      <dsp:spPr>
        <a:xfrm>
          <a:off x="2604955" y="2621633"/>
          <a:ext cx="653476" cy="65347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90BBAF-2895-4836-9D07-29DEF2479530}">
      <dsp:nvSpPr>
        <dsp:cNvPr id="0" name=""/>
        <dsp:cNvSpPr/>
      </dsp:nvSpPr>
      <dsp:spPr>
        <a:xfrm>
          <a:off x="2742185" y="2758863"/>
          <a:ext cx="379016" cy="379016"/>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480462-FA4A-4F87-9322-C4C6D84EFE91}">
      <dsp:nvSpPr>
        <dsp:cNvPr id="0" name=""/>
        <dsp:cNvSpPr/>
      </dsp:nvSpPr>
      <dsp:spPr>
        <a:xfrm>
          <a:off x="3398462" y="2621633"/>
          <a:ext cx="1540337" cy="653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kern="1200"/>
            <a:t>Cleanup standard regulations</a:t>
          </a:r>
        </a:p>
      </dsp:txBody>
      <dsp:txXfrm>
        <a:off x="3398462" y="2621633"/>
        <a:ext cx="1540337" cy="653476"/>
      </dsp:txXfrm>
    </dsp:sp>
    <dsp:sp modelId="{6776E706-ECA4-4BCC-86C1-53FF0C685CAF}">
      <dsp:nvSpPr>
        <dsp:cNvPr id="0" name=""/>
        <dsp:cNvSpPr/>
      </dsp:nvSpPr>
      <dsp:spPr>
        <a:xfrm>
          <a:off x="2718" y="4661254"/>
          <a:ext cx="653476" cy="65347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250C9B-CFE3-4F62-A1CB-2CF157306419}">
      <dsp:nvSpPr>
        <dsp:cNvPr id="0" name=""/>
        <dsp:cNvSpPr/>
      </dsp:nvSpPr>
      <dsp:spPr>
        <a:xfrm>
          <a:off x="139948" y="4798484"/>
          <a:ext cx="379016" cy="379016"/>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23FA5F-BBDD-4FA6-98DF-F72C6D08993A}">
      <dsp:nvSpPr>
        <dsp:cNvPr id="0" name=""/>
        <dsp:cNvSpPr/>
      </dsp:nvSpPr>
      <dsp:spPr>
        <a:xfrm>
          <a:off x="796225" y="4661254"/>
          <a:ext cx="1540337" cy="653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kern="1200" dirty="0"/>
            <a:t>Drinking Water standard</a:t>
          </a:r>
        </a:p>
      </dsp:txBody>
      <dsp:txXfrm>
        <a:off x="796225" y="4661254"/>
        <a:ext cx="1540337" cy="653476"/>
      </dsp:txXfrm>
    </dsp:sp>
    <dsp:sp modelId="{536289C5-060A-428E-A72D-E8F142E46870}">
      <dsp:nvSpPr>
        <dsp:cNvPr id="0" name=""/>
        <dsp:cNvSpPr/>
      </dsp:nvSpPr>
      <dsp:spPr>
        <a:xfrm>
          <a:off x="2604955" y="4661254"/>
          <a:ext cx="653476" cy="65347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D33A91-DD98-4BF4-849B-6168A226EA35}">
      <dsp:nvSpPr>
        <dsp:cNvPr id="0" name=""/>
        <dsp:cNvSpPr/>
      </dsp:nvSpPr>
      <dsp:spPr>
        <a:xfrm>
          <a:off x="2742185" y="4798484"/>
          <a:ext cx="379016" cy="379016"/>
        </a:xfrm>
        <a:prstGeom prst="rect">
          <a:avLst/>
        </a:prstGeom>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C884AB-7C39-41C3-9772-4CB166D36B4C}">
      <dsp:nvSpPr>
        <dsp:cNvPr id="0" name=""/>
        <dsp:cNvSpPr/>
      </dsp:nvSpPr>
      <dsp:spPr>
        <a:xfrm>
          <a:off x="3398462" y="4661254"/>
          <a:ext cx="1540337" cy="653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100000"/>
            </a:lnSpc>
            <a:spcBef>
              <a:spcPct val="0"/>
            </a:spcBef>
            <a:spcAft>
              <a:spcPct val="35000"/>
            </a:spcAft>
            <a:buNone/>
          </a:pPr>
          <a:r>
            <a:rPr lang="en-US" sz="1300" kern="1200"/>
            <a:t>EXTENSIVE MONITORING</a:t>
          </a:r>
        </a:p>
      </dsp:txBody>
      <dsp:txXfrm>
        <a:off x="3398462" y="4661254"/>
        <a:ext cx="1540337" cy="6534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8373C-B4C1-45ED-8B44-A22E2E1CD294}">
      <dsp:nvSpPr>
        <dsp:cNvPr id="0" name=""/>
        <dsp:cNvSpPr/>
      </dsp:nvSpPr>
      <dsp:spPr>
        <a:xfrm>
          <a:off x="0" y="2245"/>
          <a:ext cx="4941519" cy="113829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3BDAD5-734A-40A4-A3D2-91B07631AD6F}">
      <dsp:nvSpPr>
        <dsp:cNvPr id="0" name=""/>
        <dsp:cNvSpPr/>
      </dsp:nvSpPr>
      <dsp:spPr>
        <a:xfrm>
          <a:off x="344335" y="258363"/>
          <a:ext cx="626064" cy="62606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0FDD713-B072-4BE3-BBDE-DD6D61B69960}">
      <dsp:nvSpPr>
        <dsp:cNvPr id="0" name=""/>
        <dsp:cNvSpPr/>
      </dsp:nvSpPr>
      <dsp:spPr>
        <a:xfrm>
          <a:off x="1314734" y="2245"/>
          <a:ext cx="3626784" cy="1138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470" tIns="120470" rIns="120470" bIns="120470" numCol="1" spcCol="1270" anchor="ctr" anchorCtr="0">
          <a:noAutofit/>
        </a:bodyPr>
        <a:lstStyle/>
        <a:p>
          <a:pPr marL="0" lvl="0" indent="0" algn="l" defTabSz="844550">
            <a:lnSpc>
              <a:spcPct val="100000"/>
            </a:lnSpc>
            <a:spcBef>
              <a:spcPct val="0"/>
            </a:spcBef>
            <a:spcAft>
              <a:spcPct val="35000"/>
            </a:spcAft>
            <a:buNone/>
          </a:pPr>
          <a:r>
            <a:rPr lang="en-US" sz="1900" kern="1200" dirty="0"/>
            <a:t>Legislative Funding Allocation</a:t>
          </a:r>
        </a:p>
      </dsp:txBody>
      <dsp:txXfrm>
        <a:off x="1314734" y="2245"/>
        <a:ext cx="3626784" cy="1138298"/>
      </dsp:txXfrm>
    </dsp:sp>
    <dsp:sp modelId="{0A09E25C-0800-4825-A229-24041313EF39}">
      <dsp:nvSpPr>
        <dsp:cNvPr id="0" name=""/>
        <dsp:cNvSpPr/>
      </dsp:nvSpPr>
      <dsp:spPr>
        <a:xfrm>
          <a:off x="0" y="1425118"/>
          <a:ext cx="4941519" cy="113829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8C663C-386A-4C5C-925B-1FF7542C0408}">
      <dsp:nvSpPr>
        <dsp:cNvPr id="0" name=""/>
        <dsp:cNvSpPr/>
      </dsp:nvSpPr>
      <dsp:spPr>
        <a:xfrm>
          <a:off x="344335" y="1681235"/>
          <a:ext cx="626064" cy="626064"/>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E925D53-2BC7-4DF3-B728-05E8C99C5FB2}">
      <dsp:nvSpPr>
        <dsp:cNvPr id="0" name=""/>
        <dsp:cNvSpPr/>
      </dsp:nvSpPr>
      <dsp:spPr>
        <a:xfrm>
          <a:off x="1314734" y="1425118"/>
          <a:ext cx="3626784" cy="1138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470" tIns="120470" rIns="120470" bIns="120470" numCol="1" spcCol="1270" anchor="ctr" anchorCtr="0">
          <a:noAutofit/>
        </a:bodyPr>
        <a:lstStyle/>
        <a:p>
          <a:pPr marL="0" lvl="0" indent="0" algn="l" defTabSz="844550">
            <a:lnSpc>
              <a:spcPct val="100000"/>
            </a:lnSpc>
            <a:spcBef>
              <a:spcPct val="0"/>
            </a:spcBef>
            <a:spcAft>
              <a:spcPct val="35000"/>
            </a:spcAft>
            <a:buNone/>
          </a:pPr>
          <a:r>
            <a:rPr lang="en-US" sz="1900" kern="1200" dirty="0"/>
            <a:t>Public &amp; Private Water Supply Testing</a:t>
          </a:r>
        </a:p>
      </dsp:txBody>
      <dsp:txXfrm>
        <a:off x="1314734" y="1425118"/>
        <a:ext cx="3626784" cy="1138298"/>
      </dsp:txXfrm>
    </dsp:sp>
    <dsp:sp modelId="{979FE75B-F906-427E-AD8A-0E366BA2D1EE}">
      <dsp:nvSpPr>
        <dsp:cNvPr id="0" name=""/>
        <dsp:cNvSpPr/>
      </dsp:nvSpPr>
      <dsp:spPr>
        <a:xfrm>
          <a:off x="0" y="2847991"/>
          <a:ext cx="4941519" cy="113829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651ED5-5D7C-4349-9440-F150711FA2ED}">
      <dsp:nvSpPr>
        <dsp:cNvPr id="0" name=""/>
        <dsp:cNvSpPr/>
      </dsp:nvSpPr>
      <dsp:spPr>
        <a:xfrm>
          <a:off x="344335" y="3104108"/>
          <a:ext cx="626064" cy="626064"/>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E82295-EE71-4972-B850-32F993781693}">
      <dsp:nvSpPr>
        <dsp:cNvPr id="0" name=""/>
        <dsp:cNvSpPr/>
      </dsp:nvSpPr>
      <dsp:spPr>
        <a:xfrm>
          <a:off x="1314734" y="2847991"/>
          <a:ext cx="3626784" cy="1138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470" tIns="120470" rIns="120470" bIns="120470" numCol="1" spcCol="1270" anchor="ctr" anchorCtr="0">
          <a:noAutofit/>
        </a:bodyPr>
        <a:lstStyle/>
        <a:p>
          <a:pPr marL="0" lvl="0" indent="0" algn="l" defTabSz="844550">
            <a:lnSpc>
              <a:spcPct val="100000"/>
            </a:lnSpc>
            <a:spcBef>
              <a:spcPct val="0"/>
            </a:spcBef>
            <a:spcAft>
              <a:spcPct val="35000"/>
            </a:spcAft>
            <a:buNone/>
          </a:pPr>
          <a:r>
            <a:rPr lang="en-US" sz="1900" kern="1200"/>
            <a:t>Grants for Design of Drinking Water Treatment</a:t>
          </a:r>
        </a:p>
      </dsp:txBody>
      <dsp:txXfrm>
        <a:off x="1314734" y="2847991"/>
        <a:ext cx="3626784" cy="1138298"/>
      </dsp:txXfrm>
    </dsp:sp>
    <dsp:sp modelId="{562C1EA8-5BA4-440B-AA0B-828F2547651A}">
      <dsp:nvSpPr>
        <dsp:cNvPr id="0" name=""/>
        <dsp:cNvSpPr/>
      </dsp:nvSpPr>
      <dsp:spPr>
        <a:xfrm>
          <a:off x="0" y="4270864"/>
          <a:ext cx="4941519" cy="113829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6CABB4-1C95-40B8-A40C-121786EE6958}">
      <dsp:nvSpPr>
        <dsp:cNvPr id="0" name=""/>
        <dsp:cNvSpPr/>
      </dsp:nvSpPr>
      <dsp:spPr>
        <a:xfrm>
          <a:off x="344335" y="4526981"/>
          <a:ext cx="626064" cy="626064"/>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DCC192-FCAD-4CDE-B565-EE568DD00FBE}">
      <dsp:nvSpPr>
        <dsp:cNvPr id="0" name=""/>
        <dsp:cNvSpPr/>
      </dsp:nvSpPr>
      <dsp:spPr>
        <a:xfrm>
          <a:off x="1314734" y="4270864"/>
          <a:ext cx="3626784" cy="1138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470" tIns="120470" rIns="120470" bIns="120470" numCol="1" spcCol="1270" anchor="ctr" anchorCtr="0">
          <a:noAutofit/>
        </a:bodyPr>
        <a:lstStyle/>
        <a:p>
          <a:pPr marL="0" lvl="0" indent="0" algn="l" defTabSz="844550">
            <a:lnSpc>
              <a:spcPct val="100000"/>
            </a:lnSpc>
            <a:spcBef>
              <a:spcPct val="0"/>
            </a:spcBef>
            <a:spcAft>
              <a:spcPct val="35000"/>
            </a:spcAft>
            <a:buNone/>
          </a:pPr>
          <a:r>
            <a:rPr lang="en-US" sz="1900" kern="1200" dirty="0"/>
            <a:t>Funding -  0% interest loans for treatment. $20 million in funding.  Governor’s ARPA Proposal.</a:t>
          </a:r>
        </a:p>
      </dsp:txBody>
      <dsp:txXfrm>
        <a:off x="1314734" y="4270864"/>
        <a:ext cx="3626784" cy="1138298"/>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46131" cy="4032881"/>
          </a:xfrm>
          <a:prstGeom prst="rect">
            <a:avLst/>
          </a:prstGeom>
        </p:spPr>
        <p:txBody>
          <a:bodyPr vert="horz" lIns="193419" tIns="96711" rIns="193419" bIns="96711" rtlCol="0"/>
          <a:lstStyle>
            <a:lvl1pPr algn="l">
              <a:defRPr sz="2500"/>
            </a:lvl1pPr>
          </a:lstStyle>
          <a:p>
            <a:endParaRPr lang="en-US"/>
          </a:p>
        </p:txBody>
      </p:sp>
      <p:sp>
        <p:nvSpPr>
          <p:cNvPr id="3" name="Date Placeholder 2"/>
          <p:cNvSpPr>
            <a:spLocks noGrp="1"/>
          </p:cNvSpPr>
          <p:nvPr>
            <p:ph type="dt" idx="1"/>
          </p:nvPr>
        </p:nvSpPr>
        <p:spPr>
          <a:xfrm>
            <a:off x="4112500" y="1"/>
            <a:ext cx="3146131" cy="4032881"/>
          </a:xfrm>
          <a:prstGeom prst="rect">
            <a:avLst/>
          </a:prstGeom>
        </p:spPr>
        <p:txBody>
          <a:bodyPr vert="horz" lIns="193419" tIns="96711" rIns="193419" bIns="96711" rtlCol="0"/>
          <a:lstStyle>
            <a:lvl1pPr algn="r">
              <a:defRPr sz="2500"/>
            </a:lvl1pPr>
          </a:lstStyle>
          <a:p>
            <a:fld id="{A730EC31-546B-438C-A7FD-7D08192156C8}" type="datetimeFigureOut">
              <a:rPr lang="en-US" smtClean="0"/>
              <a:t>10/19/2021</a:t>
            </a:fld>
            <a:endParaRPr lang="en-US"/>
          </a:p>
        </p:txBody>
      </p:sp>
      <p:sp>
        <p:nvSpPr>
          <p:cNvPr id="4" name="Slide Image Placeholder 3"/>
          <p:cNvSpPr>
            <a:spLocks noGrp="1" noRot="1" noChangeAspect="1"/>
          </p:cNvSpPr>
          <p:nvPr>
            <p:ph type="sldImg" idx="2"/>
          </p:nvPr>
        </p:nvSpPr>
        <p:spPr>
          <a:xfrm>
            <a:off x="-14452600" y="10047288"/>
            <a:ext cx="36163250" cy="27122437"/>
          </a:xfrm>
          <a:prstGeom prst="rect">
            <a:avLst/>
          </a:prstGeom>
          <a:noFill/>
          <a:ln w="12700">
            <a:solidFill>
              <a:prstClr val="black"/>
            </a:solidFill>
          </a:ln>
        </p:spPr>
        <p:txBody>
          <a:bodyPr vert="horz" lIns="193419" tIns="96711" rIns="193419" bIns="96711" rtlCol="0" anchor="ctr"/>
          <a:lstStyle/>
          <a:p>
            <a:endParaRPr lang="en-US"/>
          </a:p>
        </p:txBody>
      </p:sp>
      <p:sp>
        <p:nvSpPr>
          <p:cNvPr id="5" name="Notes Placeholder 4"/>
          <p:cNvSpPr>
            <a:spLocks noGrp="1"/>
          </p:cNvSpPr>
          <p:nvPr>
            <p:ph type="body" sz="quarter" idx="3"/>
          </p:nvPr>
        </p:nvSpPr>
        <p:spPr>
          <a:xfrm>
            <a:off x="726031" y="38682160"/>
            <a:ext cx="5808246" cy="31649048"/>
          </a:xfrm>
          <a:prstGeom prst="rect">
            <a:avLst/>
          </a:prstGeom>
        </p:spPr>
        <p:txBody>
          <a:bodyPr vert="horz" lIns="193419" tIns="96711" rIns="193419" bIns="967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76345665"/>
            <a:ext cx="3146131" cy="4032872"/>
          </a:xfrm>
          <a:prstGeom prst="rect">
            <a:avLst/>
          </a:prstGeom>
        </p:spPr>
        <p:txBody>
          <a:bodyPr vert="horz" lIns="193419" tIns="96711" rIns="193419" bIns="96711" rtlCol="0" anchor="b"/>
          <a:lstStyle>
            <a:lvl1pPr algn="l">
              <a:defRPr sz="2500"/>
            </a:lvl1pPr>
          </a:lstStyle>
          <a:p>
            <a:endParaRPr lang="en-US"/>
          </a:p>
        </p:txBody>
      </p:sp>
      <p:sp>
        <p:nvSpPr>
          <p:cNvPr id="7" name="Slide Number Placeholder 6"/>
          <p:cNvSpPr>
            <a:spLocks noGrp="1"/>
          </p:cNvSpPr>
          <p:nvPr>
            <p:ph type="sldNum" sz="quarter" idx="5"/>
          </p:nvPr>
        </p:nvSpPr>
        <p:spPr>
          <a:xfrm>
            <a:off x="4112500" y="76345665"/>
            <a:ext cx="3146131" cy="4032872"/>
          </a:xfrm>
          <a:prstGeom prst="rect">
            <a:avLst/>
          </a:prstGeom>
        </p:spPr>
        <p:txBody>
          <a:bodyPr vert="horz" lIns="193419" tIns="96711" rIns="193419" bIns="96711" rtlCol="0" anchor="b"/>
          <a:lstStyle>
            <a:lvl1pPr algn="r">
              <a:defRPr sz="2500"/>
            </a:lvl1pPr>
          </a:lstStyle>
          <a:p>
            <a:fld id="{4F5A5356-8A57-4C08-A77C-F52A830B98C4}" type="slidenum">
              <a:rPr lang="en-US" smtClean="0"/>
              <a:t>‹#›</a:t>
            </a:fld>
            <a:endParaRPr lang="en-US"/>
          </a:p>
        </p:txBody>
      </p:sp>
    </p:spTree>
    <p:extLst>
      <p:ext uri="{BB962C8B-B14F-4D97-AF65-F5344CB8AC3E}">
        <p14:creationId xmlns:p14="http://schemas.microsoft.com/office/powerpoint/2010/main" val="3589180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PFAS?  Class of chemicals, family of thousands.</a:t>
            </a:r>
          </a:p>
          <a:p>
            <a:endParaRPr lang="en-US" dirty="0"/>
          </a:p>
          <a:p>
            <a:r>
              <a:rPr lang="en-US" dirty="0"/>
              <a:t>Resistant to heat, highly repellant.  Highly durable – attractive for manufacturing but don’t break down in the environment and levels accumulate in people.</a:t>
            </a:r>
          </a:p>
          <a:p>
            <a:endParaRPr lang="en-US" dirty="0">
              <a:cs typeface="Calibri"/>
            </a:endParaRPr>
          </a:p>
          <a:p>
            <a:r>
              <a:rPr lang="en-US" dirty="0">
                <a:cs typeface="Calibri"/>
              </a:rPr>
              <a:t>Some PFAS bioaccumulate, and they don’t degrade.</a:t>
            </a:r>
          </a:p>
          <a:p>
            <a:endParaRPr lang="en-US" dirty="0">
              <a:cs typeface="Calibri"/>
            </a:endParaRPr>
          </a:p>
          <a:p>
            <a:r>
              <a:rPr lang="en-US" dirty="0">
                <a:cs typeface="Calibri"/>
              </a:rPr>
              <a:t>Dissolve in water</a:t>
            </a:r>
          </a:p>
        </p:txBody>
      </p:sp>
      <p:sp>
        <p:nvSpPr>
          <p:cNvPr id="4" name="Slide Number Placeholder 3"/>
          <p:cNvSpPr>
            <a:spLocks noGrp="1"/>
          </p:cNvSpPr>
          <p:nvPr>
            <p:ph type="sldNum" sz="quarter" idx="5"/>
          </p:nvPr>
        </p:nvSpPr>
        <p:spPr/>
        <p:txBody>
          <a:bodyPr/>
          <a:lstStyle/>
          <a:p>
            <a:fld id="{4F5A5356-8A57-4C08-A77C-F52A830B98C4}" type="slidenum">
              <a:rPr lang="en-US" smtClean="0"/>
              <a:t>1</a:t>
            </a:fld>
            <a:endParaRPr lang="en-US"/>
          </a:p>
        </p:txBody>
      </p:sp>
    </p:spTree>
    <p:extLst>
      <p:ext uri="{BB962C8B-B14F-4D97-AF65-F5344CB8AC3E}">
        <p14:creationId xmlns:p14="http://schemas.microsoft.com/office/powerpoint/2010/main" val="671364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Here’s what we are doing through requirements in DRAFT NPDES permits that have been issued since the summer.</a:t>
            </a:r>
          </a:p>
          <a:p>
            <a:endPar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The requirement is to conduct monitoring and gather other data to help characterize and identify the presence of PFAS in wastewater.  Included in permits beginning in XXX June 2020.  so far, 14 issued.  Will talk more about the requirements in a minute.</a:t>
            </a:r>
          </a:p>
          <a:p>
            <a:endParaRPr lang="en-US" sz="2000" dirty="0">
              <a:solidFill>
                <a:srgbClr val="0070C0"/>
              </a:solidFill>
              <a:latin typeface="Calibri" panose="020F0502020204030204" pitchFamily="34" charset="0"/>
              <a:cs typeface="Times New Roman" panose="02020603050405020304" pitchFamily="18" charset="0"/>
            </a:endParaRPr>
          </a:p>
          <a:p>
            <a:pPr defTabSz="999439"/>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Requirement to collect samples. NOT AN EFFLUENT LIMIT.  NOT A TREATMENT REQUIREMENT. </a:t>
            </a:r>
          </a:p>
          <a:p>
            <a:endParaRPr lang="en-US" sz="2000" dirty="0">
              <a:solidFill>
                <a:srgbClr val="0070C0"/>
              </a:solidFill>
              <a:latin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cs typeface="Times New Roman" panose="02020603050405020304" pitchFamily="18" charset="0"/>
              </a:rPr>
              <a:t>EXPLAIN OTA</a:t>
            </a:r>
          </a:p>
          <a:p>
            <a:endParaRPr lang="en-US" sz="2000" dirty="0">
              <a:solidFill>
                <a:srgbClr val="0070C0"/>
              </a:solidFill>
              <a:latin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cs typeface="Times New Roman" panose="02020603050405020304" pitchFamily="18" charset="0"/>
              </a:rPr>
              <a:t>WHAT TO SAY ABOUT USGS SAMPLING</a:t>
            </a:r>
          </a:p>
          <a:p>
            <a:endParaRPr lang="en-US" sz="2000" dirty="0">
              <a:solidFill>
                <a:srgbClr val="0070C0"/>
              </a:solidFill>
              <a:latin typeface="Calibri" panose="020F0502020204030204" pitchFamily="34" charset="0"/>
              <a:cs typeface="Times New Roman" panose="02020603050405020304" pitchFamily="18" charset="0"/>
            </a:endParaRPr>
          </a:p>
          <a:p>
            <a:r>
              <a:rPr lang="en-US" dirty="0"/>
              <a:t>While EPA agreed to include conditions in NPDES permits that come out of Region 1, that didn’t cover MSGP. </a:t>
            </a:r>
            <a:r>
              <a:rPr lang="en-US" sz="1300" dirty="0">
                <a:solidFill>
                  <a:srgbClr val="000000"/>
                </a:solidFill>
                <a:highlight>
                  <a:srgbClr val="FFFF00"/>
                </a:highlight>
                <a:latin typeface="Calibri" panose="020F0502020204030204" pitchFamily="34" charset="0"/>
              </a:rPr>
              <a:t>Requested that EPA add annual PFAS effluent monitoring for several industrial sectors in Multi-Sector General Permit (MSGP) for Stormwater from Industrial Activities</a:t>
            </a:r>
            <a:endParaRPr lang="en-US" sz="1300" dirty="0">
              <a:highlight>
                <a:srgbClr val="FFFF00"/>
              </a:highlight>
            </a:endParaRPr>
          </a:p>
        </p:txBody>
      </p:sp>
      <p:sp>
        <p:nvSpPr>
          <p:cNvPr id="4" name="Slide Number Placeholder 3"/>
          <p:cNvSpPr>
            <a:spLocks noGrp="1"/>
          </p:cNvSpPr>
          <p:nvPr>
            <p:ph type="sldNum" sz="quarter" idx="5"/>
          </p:nvPr>
        </p:nvSpPr>
        <p:spPr/>
        <p:txBody>
          <a:bodyPr/>
          <a:lstStyle/>
          <a:p>
            <a:fld id="{4F5A5356-8A57-4C08-A77C-F52A830B98C4}" type="slidenum">
              <a:rPr lang="en-US" smtClean="0"/>
              <a:t>16</a:t>
            </a:fld>
            <a:endParaRPr lang="en-US"/>
          </a:p>
        </p:txBody>
      </p:sp>
    </p:spTree>
    <p:extLst>
      <p:ext uri="{BB962C8B-B14F-4D97-AF65-F5344CB8AC3E}">
        <p14:creationId xmlns:p14="http://schemas.microsoft.com/office/powerpoint/2010/main" val="3319846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Here’s what we are doing through requirements in DRAFT NPDES permits that have been issued since the summer.</a:t>
            </a:r>
          </a:p>
          <a:p>
            <a:endPar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The requirement is to conduct monitoring and gather other data to help characterize and identify the presence of PFAS in wastewater.  Included in permits beginning in XXX June 2020.  so far, 14 issued.  Will talk more about the requirements in a minute.</a:t>
            </a:r>
          </a:p>
          <a:p>
            <a:endParaRPr lang="en-US" sz="2000" dirty="0">
              <a:solidFill>
                <a:srgbClr val="0070C0"/>
              </a:solidFill>
              <a:latin typeface="Calibri" panose="020F0502020204030204" pitchFamily="34" charset="0"/>
              <a:cs typeface="Times New Roman" panose="02020603050405020304" pitchFamily="18" charset="0"/>
            </a:endParaRPr>
          </a:p>
          <a:p>
            <a:pPr defTabSz="999439"/>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Requirement to collect samples. NOT AN EFFLUENT LIMIT.  NOT A TREATMENT REQUIREMENT. </a:t>
            </a:r>
          </a:p>
          <a:p>
            <a:endParaRPr lang="en-US" sz="2000" dirty="0">
              <a:solidFill>
                <a:srgbClr val="0070C0"/>
              </a:solidFill>
              <a:latin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cs typeface="Times New Roman" panose="02020603050405020304" pitchFamily="18" charset="0"/>
              </a:rPr>
              <a:t>EXPLAIN OTA</a:t>
            </a:r>
          </a:p>
          <a:p>
            <a:endParaRPr lang="en-US" sz="2000" dirty="0">
              <a:solidFill>
                <a:srgbClr val="0070C0"/>
              </a:solidFill>
              <a:latin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cs typeface="Times New Roman" panose="02020603050405020304" pitchFamily="18" charset="0"/>
              </a:rPr>
              <a:t>WHAT TO SAY ABOUT USGS SAMPLING</a:t>
            </a:r>
          </a:p>
          <a:p>
            <a:endParaRPr lang="en-US" sz="2000" dirty="0">
              <a:solidFill>
                <a:srgbClr val="0070C0"/>
              </a:solidFill>
              <a:latin typeface="Calibri" panose="020F0502020204030204" pitchFamily="34" charset="0"/>
              <a:cs typeface="Times New Roman" panose="02020603050405020304" pitchFamily="18" charset="0"/>
            </a:endParaRPr>
          </a:p>
          <a:p>
            <a:r>
              <a:rPr lang="en-US" dirty="0"/>
              <a:t>While EPA agreed to include conditions in NPDES permits that come out of Region 1, that didn’t cover MSGP. </a:t>
            </a:r>
            <a:r>
              <a:rPr lang="en-US" sz="1300" dirty="0">
                <a:solidFill>
                  <a:srgbClr val="000000"/>
                </a:solidFill>
                <a:highlight>
                  <a:srgbClr val="FFFF00"/>
                </a:highlight>
                <a:latin typeface="Calibri" panose="020F0502020204030204" pitchFamily="34" charset="0"/>
              </a:rPr>
              <a:t>Requested that EPA add annual PFAS effluent monitoring for several industrial sectors in Multi-Sector General Permit (MSGP) for Stormwater from Industrial Activities</a:t>
            </a:r>
            <a:endParaRPr lang="en-US" sz="1300" dirty="0">
              <a:highlight>
                <a:srgbClr val="FFFF00"/>
              </a:highlight>
            </a:endParaRPr>
          </a:p>
        </p:txBody>
      </p:sp>
      <p:sp>
        <p:nvSpPr>
          <p:cNvPr id="4" name="Slide Number Placeholder 3"/>
          <p:cNvSpPr>
            <a:spLocks noGrp="1"/>
          </p:cNvSpPr>
          <p:nvPr>
            <p:ph type="sldNum" sz="quarter" idx="5"/>
          </p:nvPr>
        </p:nvSpPr>
        <p:spPr/>
        <p:txBody>
          <a:bodyPr/>
          <a:lstStyle/>
          <a:p>
            <a:fld id="{4F5A5356-8A57-4C08-A77C-F52A830B98C4}" type="slidenum">
              <a:rPr lang="en-US" smtClean="0"/>
              <a:t>17</a:t>
            </a:fld>
            <a:endParaRPr lang="en-US"/>
          </a:p>
        </p:txBody>
      </p:sp>
    </p:spTree>
    <p:extLst>
      <p:ext uri="{BB962C8B-B14F-4D97-AF65-F5344CB8AC3E}">
        <p14:creationId xmlns:p14="http://schemas.microsoft.com/office/powerpoint/2010/main" val="2431906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Here’s what we are doing through requirements in DRAFT NPDES permits that have been issued since the summer.</a:t>
            </a:r>
          </a:p>
          <a:p>
            <a:endPar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The requirement is to conduct monitoring and gather other data to help characterize and identify the presence of PFAS in wastewater.  Included in permits beginning in XXX June 2020.  so far, 14 issued.  Will talk more about the requirements in a minute.</a:t>
            </a:r>
          </a:p>
          <a:p>
            <a:endParaRPr lang="en-US" sz="2000" dirty="0">
              <a:solidFill>
                <a:srgbClr val="0070C0"/>
              </a:solidFill>
              <a:latin typeface="Calibri" panose="020F0502020204030204" pitchFamily="34" charset="0"/>
              <a:cs typeface="Times New Roman" panose="02020603050405020304" pitchFamily="18" charset="0"/>
            </a:endParaRPr>
          </a:p>
          <a:p>
            <a:pPr defTabSz="999439"/>
            <a:r>
              <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Requirement to collect samples. NOT AN EFFLUENT LIMIT.  NOT A TREATMENT REQUIREMENT. </a:t>
            </a:r>
          </a:p>
          <a:p>
            <a:endParaRPr lang="en-US" sz="2000" dirty="0">
              <a:solidFill>
                <a:srgbClr val="0070C0"/>
              </a:solidFill>
              <a:latin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cs typeface="Times New Roman" panose="02020603050405020304" pitchFamily="18" charset="0"/>
              </a:rPr>
              <a:t>EXPLAIN OTA</a:t>
            </a:r>
          </a:p>
          <a:p>
            <a:endParaRPr lang="en-US" sz="2000" dirty="0">
              <a:solidFill>
                <a:srgbClr val="0070C0"/>
              </a:solidFill>
              <a:latin typeface="Calibri" panose="020F0502020204030204" pitchFamily="34" charset="0"/>
              <a:cs typeface="Times New Roman" panose="02020603050405020304" pitchFamily="18" charset="0"/>
            </a:endParaRPr>
          </a:p>
          <a:p>
            <a:r>
              <a:rPr lang="en-US" sz="2000" dirty="0">
                <a:solidFill>
                  <a:srgbClr val="0070C0"/>
                </a:solidFill>
                <a:latin typeface="Calibri" panose="020F0502020204030204" pitchFamily="34" charset="0"/>
                <a:cs typeface="Times New Roman" panose="02020603050405020304" pitchFamily="18" charset="0"/>
              </a:rPr>
              <a:t>WHAT TO SAY ABOUT USGS SAMPLING</a:t>
            </a:r>
          </a:p>
          <a:p>
            <a:endParaRPr lang="en-US" sz="2000" dirty="0">
              <a:solidFill>
                <a:srgbClr val="0070C0"/>
              </a:solidFill>
              <a:latin typeface="Calibri" panose="020F0502020204030204" pitchFamily="34" charset="0"/>
              <a:cs typeface="Times New Roman" panose="02020603050405020304" pitchFamily="18" charset="0"/>
            </a:endParaRPr>
          </a:p>
          <a:p>
            <a:r>
              <a:rPr lang="en-US" dirty="0"/>
              <a:t>While EPA agreed to include conditions in NPDES permits that come out of Region 1, that didn’t cover MSGP. </a:t>
            </a:r>
            <a:r>
              <a:rPr lang="en-US" sz="1300" dirty="0">
                <a:solidFill>
                  <a:srgbClr val="000000"/>
                </a:solidFill>
                <a:highlight>
                  <a:srgbClr val="FFFF00"/>
                </a:highlight>
                <a:latin typeface="Calibri" panose="020F0502020204030204" pitchFamily="34" charset="0"/>
              </a:rPr>
              <a:t>Requested that EPA add annual PFAS effluent monitoring for several industrial sectors in Multi-Sector General Permit (MSGP) for Stormwater from Industrial Activities</a:t>
            </a:r>
            <a:endParaRPr lang="en-US" sz="1300" dirty="0">
              <a:highlight>
                <a:srgbClr val="FFFF00"/>
              </a:highlight>
            </a:endParaRPr>
          </a:p>
        </p:txBody>
      </p:sp>
      <p:sp>
        <p:nvSpPr>
          <p:cNvPr id="4" name="Slide Number Placeholder 3"/>
          <p:cNvSpPr>
            <a:spLocks noGrp="1"/>
          </p:cNvSpPr>
          <p:nvPr>
            <p:ph type="sldNum" sz="quarter" idx="5"/>
          </p:nvPr>
        </p:nvSpPr>
        <p:spPr/>
        <p:txBody>
          <a:bodyPr/>
          <a:lstStyle/>
          <a:p>
            <a:fld id="{4F5A5356-8A57-4C08-A77C-F52A830B98C4}" type="slidenum">
              <a:rPr lang="en-US" smtClean="0"/>
              <a:t>18</a:t>
            </a:fld>
            <a:endParaRPr lang="en-US"/>
          </a:p>
        </p:txBody>
      </p:sp>
    </p:spTree>
    <p:extLst>
      <p:ext uri="{BB962C8B-B14F-4D97-AF65-F5344CB8AC3E}">
        <p14:creationId xmlns:p14="http://schemas.microsoft.com/office/powerpoint/2010/main" val="1082275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PFAS?  Class of chemicals, family of thousands.</a:t>
            </a:r>
          </a:p>
          <a:p>
            <a:endParaRPr lang="en-US" dirty="0"/>
          </a:p>
          <a:p>
            <a:r>
              <a:rPr lang="en-US" dirty="0"/>
              <a:t>Resistant to heat, highly repellant.  Highly durable – attractive for manufacturing but don’t break down in the environment and levels accumulate in people.</a:t>
            </a:r>
          </a:p>
          <a:p>
            <a:endParaRPr lang="en-US" dirty="0">
              <a:cs typeface="Calibri"/>
            </a:endParaRPr>
          </a:p>
          <a:p>
            <a:r>
              <a:rPr lang="en-US" dirty="0">
                <a:cs typeface="Calibri"/>
              </a:rPr>
              <a:t>Some PFAS bioaccumulate, and they don’t degrade.</a:t>
            </a:r>
          </a:p>
          <a:p>
            <a:endParaRPr lang="en-US" dirty="0">
              <a:cs typeface="Calibri"/>
            </a:endParaRPr>
          </a:p>
          <a:p>
            <a:r>
              <a:rPr lang="en-US" dirty="0">
                <a:cs typeface="Calibri"/>
              </a:rPr>
              <a:t>Dissolve in water</a:t>
            </a:r>
          </a:p>
        </p:txBody>
      </p:sp>
      <p:sp>
        <p:nvSpPr>
          <p:cNvPr id="4" name="Slide Number Placeholder 3"/>
          <p:cNvSpPr>
            <a:spLocks noGrp="1"/>
          </p:cNvSpPr>
          <p:nvPr>
            <p:ph type="sldNum" sz="quarter" idx="5"/>
          </p:nvPr>
        </p:nvSpPr>
        <p:spPr/>
        <p:txBody>
          <a:bodyPr/>
          <a:lstStyle/>
          <a:p>
            <a:fld id="{4F5A5356-8A57-4C08-A77C-F52A830B98C4}" type="slidenum">
              <a:rPr lang="en-US" smtClean="0"/>
              <a:t>2</a:t>
            </a:fld>
            <a:endParaRPr lang="en-US"/>
          </a:p>
        </p:txBody>
      </p:sp>
    </p:spTree>
    <p:extLst>
      <p:ext uri="{BB962C8B-B14F-4D97-AF65-F5344CB8AC3E}">
        <p14:creationId xmlns:p14="http://schemas.microsoft.com/office/powerpoint/2010/main" val="671364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PFAS?  Class of chemicals, family of thousands.</a:t>
            </a:r>
          </a:p>
          <a:p>
            <a:endParaRPr lang="en-US" dirty="0"/>
          </a:p>
          <a:p>
            <a:r>
              <a:rPr lang="en-US" dirty="0"/>
              <a:t>Resistant to heat, highly repellant.  Highly durable – attractive for manufacturing but don’t break down in the environment and levels accumulate in people.</a:t>
            </a:r>
          </a:p>
          <a:p>
            <a:endParaRPr lang="en-US" dirty="0">
              <a:cs typeface="Calibri"/>
            </a:endParaRPr>
          </a:p>
          <a:p>
            <a:r>
              <a:rPr lang="en-US" dirty="0">
                <a:cs typeface="Calibri"/>
              </a:rPr>
              <a:t>Some PFAS bioaccumulate, and they don’t degrade.</a:t>
            </a:r>
          </a:p>
          <a:p>
            <a:endParaRPr lang="en-US" dirty="0">
              <a:cs typeface="Calibri"/>
            </a:endParaRPr>
          </a:p>
          <a:p>
            <a:r>
              <a:rPr lang="en-US" dirty="0">
                <a:cs typeface="Calibri"/>
              </a:rPr>
              <a:t>Dissolve in water</a:t>
            </a:r>
          </a:p>
        </p:txBody>
      </p:sp>
      <p:sp>
        <p:nvSpPr>
          <p:cNvPr id="4" name="Slide Number Placeholder 3"/>
          <p:cNvSpPr>
            <a:spLocks noGrp="1"/>
          </p:cNvSpPr>
          <p:nvPr>
            <p:ph type="sldNum" sz="quarter" idx="5"/>
          </p:nvPr>
        </p:nvSpPr>
        <p:spPr/>
        <p:txBody>
          <a:bodyPr/>
          <a:lstStyle/>
          <a:p>
            <a:fld id="{4F5A5356-8A57-4C08-A77C-F52A830B98C4}" type="slidenum">
              <a:rPr lang="en-US" smtClean="0"/>
              <a:t>3</a:t>
            </a:fld>
            <a:endParaRPr lang="en-US"/>
          </a:p>
        </p:txBody>
      </p:sp>
    </p:spTree>
    <p:extLst>
      <p:ext uri="{BB962C8B-B14F-4D97-AF65-F5344CB8AC3E}">
        <p14:creationId xmlns:p14="http://schemas.microsoft.com/office/powerpoint/2010/main" val="671364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700" dirty="0"/>
          </a:p>
          <a:p>
            <a:endParaRPr lang="en-US" sz="1700" dirty="0"/>
          </a:p>
        </p:txBody>
      </p:sp>
      <p:sp>
        <p:nvSpPr>
          <p:cNvPr id="4" name="Slide Number Placeholder 3"/>
          <p:cNvSpPr>
            <a:spLocks noGrp="1"/>
          </p:cNvSpPr>
          <p:nvPr>
            <p:ph type="sldNum" sz="quarter" idx="5"/>
          </p:nvPr>
        </p:nvSpPr>
        <p:spPr/>
        <p:txBody>
          <a:bodyPr/>
          <a:lstStyle/>
          <a:p>
            <a:fld id="{2AC83272-784B-4F19-8D66-500BF1B34BE1}" type="slidenum">
              <a:rPr lang="en-US" smtClean="0"/>
              <a:t>4</a:t>
            </a:fld>
            <a:endParaRPr lang="en-US"/>
          </a:p>
        </p:txBody>
      </p:sp>
    </p:spTree>
    <p:extLst>
      <p:ext uri="{BB962C8B-B14F-4D97-AF65-F5344CB8AC3E}">
        <p14:creationId xmlns:p14="http://schemas.microsoft.com/office/powerpoint/2010/main" val="2914258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PFAS?  Class of chemicals, family of thousands.</a:t>
            </a:r>
          </a:p>
          <a:p>
            <a:endParaRPr lang="en-US" dirty="0"/>
          </a:p>
          <a:p>
            <a:r>
              <a:rPr lang="en-US" dirty="0"/>
              <a:t>Resistant to heat, highly repellant.  Highly durable – attractive for manufacturing but don’t break down in the environment and levels accumulate in people.</a:t>
            </a:r>
          </a:p>
          <a:p>
            <a:endParaRPr lang="en-US" dirty="0">
              <a:cs typeface="Calibri"/>
            </a:endParaRPr>
          </a:p>
          <a:p>
            <a:r>
              <a:rPr lang="en-US" dirty="0">
                <a:cs typeface="Calibri"/>
              </a:rPr>
              <a:t>Some PFAS bioaccumulate, and they don’t degrade.</a:t>
            </a:r>
          </a:p>
          <a:p>
            <a:endParaRPr lang="en-US" dirty="0">
              <a:cs typeface="Calibri"/>
            </a:endParaRPr>
          </a:p>
          <a:p>
            <a:r>
              <a:rPr lang="en-US" dirty="0">
                <a:cs typeface="Calibri"/>
              </a:rPr>
              <a:t>Dissolve in water</a:t>
            </a:r>
          </a:p>
        </p:txBody>
      </p:sp>
      <p:sp>
        <p:nvSpPr>
          <p:cNvPr id="4" name="Slide Number Placeholder 3"/>
          <p:cNvSpPr>
            <a:spLocks noGrp="1"/>
          </p:cNvSpPr>
          <p:nvPr>
            <p:ph type="sldNum" sz="quarter" idx="5"/>
          </p:nvPr>
        </p:nvSpPr>
        <p:spPr/>
        <p:txBody>
          <a:bodyPr/>
          <a:lstStyle/>
          <a:p>
            <a:fld id="{4F5A5356-8A57-4C08-A77C-F52A830B98C4}" type="slidenum">
              <a:rPr lang="en-US" smtClean="0"/>
              <a:t>8</a:t>
            </a:fld>
            <a:endParaRPr lang="en-US"/>
          </a:p>
        </p:txBody>
      </p:sp>
    </p:spTree>
    <p:extLst>
      <p:ext uri="{BB962C8B-B14F-4D97-AF65-F5344CB8AC3E}">
        <p14:creationId xmlns:p14="http://schemas.microsoft.com/office/powerpoint/2010/main" val="671364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 has many important programs, but our responsibility to protect public drinking water may be the agency’s most critical mission. That has been our priority.</a:t>
            </a:r>
          </a:p>
          <a:p>
            <a:endParaRPr lang="en-US" dirty="0"/>
          </a:p>
          <a:p>
            <a:pPr defTabSz="1898134">
              <a:defRPr/>
            </a:pPr>
            <a:r>
              <a:rPr lang="en-US" sz="2500" b="1" dirty="0"/>
              <a:t>Office of Research and Standards Guidance – </a:t>
            </a:r>
            <a:r>
              <a:rPr lang="en-US" b="1" dirty="0"/>
              <a:t>ORS established a Health Advisory for DW in 6/2018 of 70 ppt for sum of 5 PFAS. Action we can take quickly, prior to regulation and water suppliers comply. Updated the HA to be significantly more conservative and added a 6</a:t>
            </a:r>
            <a:r>
              <a:rPr lang="en-US" b="1" baseline="30000" dirty="0"/>
              <a:t>th</a:t>
            </a:r>
            <a:r>
              <a:rPr lang="en-US" b="1" dirty="0"/>
              <a:t> compound. 2 included in EPA’s HA + two more that share similar chemical structures and are likely to exhibit similar toxic qualities. </a:t>
            </a:r>
          </a:p>
          <a:p>
            <a:pPr defTabSz="1898134">
              <a:defRPr/>
            </a:pPr>
            <a:endParaRPr lang="en-US" b="1" dirty="0"/>
          </a:p>
          <a:p>
            <a:pPr defTabSz="1898134">
              <a:defRPr/>
            </a:pPr>
            <a:r>
              <a:rPr lang="en-US" b="1" dirty="0"/>
              <a:t>Recently finalized DW standard based on sum of 6 w/ limit of 20 ppt.  Monitoring requirements.</a:t>
            </a:r>
          </a:p>
          <a:p>
            <a:pPr defTabSz="1898134">
              <a:defRPr/>
            </a:pPr>
            <a:endParaRPr lang="en-US" b="1" dirty="0"/>
          </a:p>
          <a:p>
            <a:pPr defTabSz="1898134">
              <a:defRPr/>
            </a:pPr>
            <a:r>
              <a:rPr lang="en-US" dirty="0"/>
              <a:t>MCP – regulations for clean up of hazardous waste sites.  Standards for soil and groundwater clean-up in place as of 12/2019 (many water supply sources are groundwater in MA). Based on limit of 20 ppt for sum of 6 PFAS.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Monitoring – where is PFAS contamination, what levels?  Last year, targeted sampling around areas where we find PFAS to identify full extent. </a:t>
            </a:r>
            <a:r>
              <a:rPr lang="en-US" sz="1200" dirty="0"/>
              <a:t>Earlier “targeted” monitoring focused on areas of likely contamination (i.e. use of AFFF)</a:t>
            </a:r>
          </a:p>
          <a:p>
            <a:r>
              <a:rPr lang="en-US" dirty="0"/>
              <a:t>Currently offering free sampling analysis to PWS.  Sampling required under MCL, phased in beginning in January.</a:t>
            </a:r>
          </a:p>
          <a:p>
            <a:endParaRPr lang="en-US" dirty="0"/>
          </a:p>
          <a:p>
            <a:pPr marL="0" lvl="1">
              <a:spcAft>
                <a:spcPts val="1312"/>
              </a:spcAft>
            </a:pPr>
            <a:r>
              <a:rPr lang="en-US" b="1" dirty="0"/>
              <a:t>Firefighting Foam Take-Back Program</a:t>
            </a:r>
            <a:r>
              <a:rPr lang="en-US" b="1" baseline="0" dirty="0"/>
              <a:t> - </a:t>
            </a:r>
            <a:r>
              <a:rPr lang="en-US" dirty="0"/>
              <a:t>200,000 pounds collected for safe disposal</a:t>
            </a:r>
          </a:p>
          <a:p>
            <a:endParaRPr lang="en-US" dirty="0"/>
          </a:p>
          <a:p>
            <a:r>
              <a:rPr lang="en-US" dirty="0"/>
              <a:t>New public water supplies – often new groundwater wells – testing for PFAS as part of oversight for approving them, before they go online.</a:t>
            </a:r>
          </a:p>
          <a:p>
            <a:endParaRPr lang="en-US" dirty="0"/>
          </a:p>
          <a:p>
            <a:pPr defTabSz="1898134">
              <a:defRPr/>
            </a:pPr>
            <a:endParaRPr lang="en-US" dirty="0"/>
          </a:p>
          <a:p>
            <a:pPr defTabSz="1898134">
              <a:defRPr/>
            </a:pPr>
            <a:endParaRPr lang="en-US" dirty="0"/>
          </a:p>
          <a:p>
            <a:endParaRPr lang="en-US" dirty="0"/>
          </a:p>
        </p:txBody>
      </p:sp>
      <p:sp>
        <p:nvSpPr>
          <p:cNvPr id="4" name="Slide Number Placeholder 3"/>
          <p:cNvSpPr>
            <a:spLocks noGrp="1"/>
          </p:cNvSpPr>
          <p:nvPr>
            <p:ph type="sldNum" sz="quarter" idx="5"/>
          </p:nvPr>
        </p:nvSpPr>
        <p:spPr/>
        <p:txBody>
          <a:bodyPr/>
          <a:lstStyle/>
          <a:p>
            <a:fld id="{4F5A5356-8A57-4C08-A77C-F52A830B98C4}" type="slidenum">
              <a:rPr lang="en-US" smtClean="0"/>
              <a:t>9</a:t>
            </a:fld>
            <a:endParaRPr lang="en-US"/>
          </a:p>
        </p:txBody>
      </p:sp>
    </p:spTree>
    <p:extLst>
      <p:ext uri="{BB962C8B-B14F-4D97-AF65-F5344CB8AC3E}">
        <p14:creationId xmlns:p14="http://schemas.microsoft.com/office/powerpoint/2010/main" val="3738029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30 systems (as of 9-25-2020) overall w/ detections above limit.  Some are smaller systems like condo associations.  We work with them to figure out an immediate solution – </a:t>
            </a:r>
            <a:r>
              <a:rPr lang="en-US" dirty="0" err="1"/>
              <a:t>eg</a:t>
            </a:r>
            <a:r>
              <a:rPr lang="en-US" dirty="0"/>
              <a:t> take the contaminated source off-line, interconnection, notify customers and worst case – provide bottled water (Devens).  Many then put treatment in place over time.</a:t>
            </a:r>
          </a:p>
          <a:p>
            <a:pPr lvl="2">
              <a:spcBef>
                <a:spcPts val="0"/>
              </a:spcBef>
              <a:spcAft>
                <a:spcPts val="600"/>
              </a:spcAft>
            </a:pPr>
            <a:endParaRPr lang="en-US" sz="2000" dirty="0"/>
          </a:p>
          <a:p>
            <a:pPr lvl="2">
              <a:spcBef>
                <a:spcPts val="0"/>
              </a:spcBef>
              <a:spcAft>
                <a:spcPts val="600"/>
              </a:spcAft>
            </a:pPr>
            <a:r>
              <a:rPr lang="en-US" sz="2000" dirty="0"/>
              <a:t>Those currently above 20 ppt include:</a:t>
            </a:r>
          </a:p>
          <a:p>
            <a:pPr lvl="3">
              <a:spcBef>
                <a:spcPts val="0"/>
              </a:spcBef>
              <a:spcAft>
                <a:spcPts val="600"/>
              </a:spcAft>
            </a:pPr>
            <a:r>
              <a:rPr lang="en-US" dirty="0"/>
              <a:t>5 Community PWS</a:t>
            </a:r>
          </a:p>
          <a:p>
            <a:pPr lvl="3">
              <a:spcBef>
                <a:spcPts val="0"/>
              </a:spcBef>
              <a:spcAft>
                <a:spcPts val="600"/>
              </a:spcAft>
            </a:pPr>
            <a:r>
              <a:rPr lang="en-US" dirty="0"/>
              <a:t>3 NTNCs</a:t>
            </a:r>
            <a:endParaRPr lang="en-US" dirty="0">
              <a:cs typeface="Calibri"/>
            </a:endParaRPr>
          </a:p>
          <a:p>
            <a:pPr lvl="3">
              <a:spcBef>
                <a:spcPts val="0"/>
              </a:spcBef>
              <a:spcAft>
                <a:spcPts val="600"/>
              </a:spcAft>
            </a:pPr>
            <a:r>
              <a:rPr lang="en-US" dirty="0"/>
              <a:t>3 TNCs (not subject to the MCL)</a:t>
            </a:r>
            <a:endParaRPr lang="en-US" dirty="0">
              <a:cs typeface="Calibri"/>
            </a:endParaRPr>
          </a:p>
          <a:p>
            <a:endParaRPr lang="en-US" dirty="0"/>
          </a:p>
          <a:p>
            <a:pPr defTabSz="1898134">
              <a:defRPr/>
            </a:pPr>
            <a:r>
              <a:rPr lang="en-US" dirty="0"/>
              <a:t>Treatment: Hyannis (JBCC), Westfield (Barnes), Devens (Superfund), Ayer.  All from military installations, use of firefighting foam. Advocated to federal military to take responsibility and pay – won’t do it w/o standards, federal.  Problem is towns need treatment in the meantime, pay for it, military won’t reimburse.</a:t>
            </a:r>
          </a:p>
          <a:p>
            <a:endParaRPr lang="en-US" dirty="0"/>
          </a:p>
          <a:p>
            <a:r>
              <a:rPr lang="en-US" dirty="0"/>
              <a:t>Hudson has treatment – manufacturer PRP (Precision Coatings) </a:t>
            </a:r>
          </a:p>
          <a:p>
            <a:endParaRPr lang="en-US" dirty="0"/>
          </a:p>
          <a:p>
            <a:r>
              <a:rPr lang="en-US" dirty="0"/>
              <a:t>Stow – muni firefighting is at least partly the source, Ayer – smaller systems, Mashpee, Braintree – treatment in process.</a:t>
            </a:r>
          </a:p>
          <a:p>
            <a:endParaRPr lang="en-US" dirty="0"/>
          </a:p>
          <a:p>
            <a:pPr defTabSz="1898134">
              <a:defRPr/>
            </a:pPr>
            <a:r>
              <a:rPr lang="en-US" sz="2500" dirty="0"/>
              <a:t>As for the Easton/Randolph/Foxboro/Braintree question... No know source. SERO is doing source discovery activities (RFIs, sampling) to figure that out.  For that matter, we still don't know where the Hudson Chestnut St wellfield contamination is coming from.</a:t>
            </a:r>
          </a:p>
          <a:p>
            <a:endParaRPr lang="en-US" dirty="0"/>
          </a:p>
        </p:txBody>
      </p:sp>
      <p:sp>
        <p:nvSpPr>
          <p:cNvPr id="4" name="Slide Number Placeholder 3"/>
          <p:cNvSpPr>
            <a:spLocks noGrp="1"/>
          </p:cNvSpPr>
          <p:nvPr>
            <p:ph type="sldNum" sz="quarter" idx="5"/>
          </p:nvPr>
        </p:nvSpPr>
        <p:spPr/>
        <p:txBody>
          <a:bodyPr/>
          <a:lstStyle/>
          <a:p>
            <a:fld id="{4F5A5356-8A57-4C08-A77C-F52A830B98C4}" type="slidenum">
              <a:rPr lang="en-US" smtClean="0"/>
              <a:t>10</a:t>
            </a:fld>
            <a:endParaRPr lang="en-US"/>
          </a:p>
        </p:txBody>
      </p:sp>
    </p:spTree>
    <p:extLst>
      <p:ext uri="{BB962C8B-B14F-4D97-AF65-F5344CB8AC3E}">
        <p14:creationId xmlns:p14="http://schemas.microsoft.com/office/powerpoint/2010/main" val="888311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65550" y="6026150"/>
            <a:ext cx="40189150" cy="30141863"/>
          </a:xfrm>
        </p:spPr>
      </p:sp>
      <p:sp>
        <p:nvSpPr>
          <p:cNvPr id="3" name="Notes Placeholder 2"/>
          <p:cNvSpPr>
            <a:spLocks noGrp="1"/>
          </p:cNvSpPr>
          <p:nvPr>
            <p:ph type="body" idx="1"/>
          </p:nvPr>
        </p:nvSpPr>
        <p:spPr/>
        <p:txBody>
          <a:bodyPr>
            <a:normAutofit/>
          </a:bodyPr>
          <a:lstStyle/>
          <a:p>
            <a:pPr defTabSz="1898134">
              <a:defRPr/>
            </a:pPr>
            <a:r>
              <a:rPr lang="en-US" sz="2500" dirty="0"/>
              <a:t>Mentioned B-P Administration – sought and received 28m in new funding from the Legislature.  Here’s what we’re doing with it.</a:t>
            </a:r>
          </a:p>
          <a:p>
            <a:pPr defTabSz="1898134">
              <a:defRPr/>
            </a:pPr>
            <a:endParaRPr lang="en-US" sz="2500" dirty="0"/>
          </a:p>
          <a:p>
            <a:pPr marL="474534" indent="-474534" defTabSz="1898134">
              <a:buFont typeface="+mj-lt"/>
              <a:buAutoNum type="arabicPeriod"/>
              <a:defRPr/>
            </a:pPr>
            <a:r>
              <a:rPr lang="en-US" dirty="0"/>
              <a:t>Free testing for Public Water Supplies statewide.  Some testing of Pvt Wells – goal is to determine and characterize PFAS contamination in 69 communities without large public water suppliers. Work w/ BOH, seek volunteers for well testing, figure out how many wells to test in a community.  IN proximity to known/suspected contamination or NOT – in order to see if it shows up where we don’t expect it.</a:t>
            </a:r>
          </a:p>
          <a:p>
            <a:pPr lvl="1">
              <a:spcBef>
                <a:spcPts val="0"/>
              </a:spcBef>
              <a:spcAft>
                <a:spcPts val="600"/>
              </a:spcAft>
              <a:buFont typeface="Arial" panose="020B0604020202020204" pitchFamily="34" charset="0"/>
              <a:buChar char="•"/>
            </a:pPr>
            <a:r>
              <a:rPr lang="en-US" dirty="0"/>
              <a:t>PWS testing going on now.  Started private wells, on hold due to COVID. </a:t>
            </a:r>
            <a:r>
              <a:rPr lang="en-US" sz="1200" dirty="0"/>
              <a:t>211 Public Water Systems (PWS) signed up for DEP’s free lab analyses </a:t>
            </a:r>
          </a:p>
          <a:p>
            <a:pPr lvl="1">
              <a:spcBef>
                <a:spcPts val="0"/>
              </a:spcBef>
              <a:spcAft>
                <a:spcPts val="600"/>
              </a:spcAft>
              <a:buFont typeface="Arial" panose="020B0604020202020204" pitchFamily="34" charset="0"/>
              <a:buChar char="•"/>
            </a:pPr>
            <a:r>
              <a:rPr lang="en-US" sz="1200" dirty="0"/>
              <a:t>132 of these have been sampled or are in the process, including 17 of 25 largest PWS</a:t>
            </a:r>
          </a:p>
          <a:p>
            <a:endParaRPr lang="en-US" dirty="0"/>
          </a:p>
          <a:p>
            <a:pPr marL="474534" indent="-474534" defTabSz="1898134">
              <a:buFont typeface="+mj-lt"/>
              <a:buAutoNum type="arabicPeriod"/>
              <a:defRPr/>
            </a:pPr>
            <a:endParaRPr lang="en-US" dirty="0"/>
          </a:p>
          <a:p>
            <a:pPr marL="474534" indent="-474534" defTabSz="1898134">
              <a:buFont typeface="+mj-lt"/>
              <a:buAutoNum type="arabicPeriod"/>
              <a:defRPr/>
            </a:pPr>
            <a:r>
              <a:rPr lang="en-US" dirty="0"/>
              <a:t>Paying for treatment is daunting for many communities – 5-15 million.  New program to help get started – funding for design of treatment.  Up to 200k per grant, total of $2m awarded, round 2 coming.  Reimbursement eligible for communities who have already done treatment design. </a:t>
            </a:r>
          </a:p>
          <a:p>
            <a:pPr marL="474534" indent="-474534" defTabSz="1898134">
              <a:buFont typeface="+mj-lt"/>
              <a:buAutoNum type="arabicPeriod"/>
              <a:defRPr/>
            </a:pPr>
            <a:r>
              <a:rPr lang="en-US" dirty="0"/>
              <a:t>State Revolving Fund – water </a:t>
            </a:r>
            <a:r>
              <a:rPr lang="en-US" dirty="0" err="1"/>
              <a:t>infr</a:t>
            </a:r>
            <a:r>
              <a:rPr lang="en-US" dirty="0"/>
              <a:t>. Loans – new funding to provide zero interest loans.  Additional 20m (capitalized can support loans worth exponentially more).</a:t>
            </a:r>
          </a:p>
          <a:p>
            <a:pPr defTabSz="1898134">
              <a:defRPr/>
            </a:pPr>
            <a:endParaRPr lang="en-US" sz="2500" dirty="0"/>
          </a:p>
          <a:p>
            <a:pPr defTabSz="1898134">
              <a:defRPr/>
            </a:pPr>
            <a:r>
              <a:rPr lang="en-US" sz="2500" dirty="0"/>
              <a:t>Supplemental Budget (Chapter 142 of the Acts of 2019, Chapter 31 of the Acts of 2020)</a:t>
            </a:r>
          </a:p>
          <a:p>
            <a:r>
              <a:rPr lang="en-US" sz="2500" dirty="0"/>
              <a:t>8.4m (2m for grants)</a:t>
            </a:r>
            <a:br>
              <a:rPr lang="en-US" sz="2500" dirty="0"/>
            </a:br>
            <a:r>
              <a:rPr lang="en-US" sz="2500" dirty="0"/>
              <a:t>For the testing of potential per- and polyfluoroalkyl substances (PFAS) contamination of water supplies and for grants to support treatment and design of affected drinking water systems; provided, that nothing in this item shall preclude PFAS impacted communities from seeking reimbursement for costs and expenses already incurred for testing potentially contaminated water supplies and the treatment and design of affected drinking water systems related to PFAS contamination; and provided further, that any unexpended funds in this item shall not revert but shall be made available for the purpose of this item until June 30, 2021………$4,200,000</a:t>
            </a:r>
            <a:br>
              <a:rPr lang="en-US" sz="2500" dirty="0"/>
            </a:br>
            <a:br>
              <a:rPr lang="en-US" sz="2500" dirty="0"/>
            </a:br>
            <a:r>
              <a:rPr lang="en-US" sz="2500" dirty="0"/>
              <a:t>CWT PFAS</a:t>
            </a:r>
            <a:br>
              <a:rPr lang="en-US" sz="2500" dirty="0"/>
            </a:br>
            <a:r>
              <a:rPr lang="en-US" sz="2500" dirty="0"/>
              <a:t>Lines: 598-601</a:t>
            </a:r>
            <a:br>
              <a:rPr lang="en-US" sz="2500" dirty="0"/>
            </a:br>
            <a:r>
              <a:rPr lang="en-US" sz="2500" dirty="0"/>
              <a:t>Line Item: 1595-1200</a:t>
            </a:r>
            <a:br>
              <a:rPr lang="en-US" sz="2500" dirty="0"/>
            </a:br>
            <a:r>
              <a:rPr lang="en-US" sz="2500" dirty="0"/>
              <a:t>Amount: $10,650,000</a:t>
            </a:r>
            <a:br>
              <a:rPr lang="en-US" sz="2500" dirty="0"/>
            </a:br>
            <a:r>
              <a:rPr lang="en-US" sz="2500" dirty="0"/>
              <a:t>Same As: All (-$)</a:t>
            </a:r>
            <a:br>
              <a:rPr lang="en-US" sz="2500" dirty="0"/>
            </a:br>
            <a:r>
              <a:rPr lang="en-US" sz="2500" dirty="0"/>
              <a:t>For an operating transfer to the Massachusetts Clean Water Trust to support drinking water programs to remediate per- and polyfluoroalkyl substances (PFAS) contamination of public water supplies, including, but not limited to, no-interest loans…$10,650,000</a:t>
            </a:r>
            <a:br>
              <a:rPr lang="en-US" sz="2500" dirty="0"/>
            </a:br>
            <a:br>
              <a:rPr lang="en-US" sz="2500" dirty="0"/>
            </a:br>
            <a:r>
              <a:rPr lang="en-US" sz="2500" dirty="0"/>
              <a:t>CWT GENERAL</a:t>
            </a:r>
            <a:br>
              <a:rPr lang="en-US" sz="2500" dirty="0"/>
            </a:br>
            <a:r>
              <a:rPr lang="en-US" sz="2500" dirty="0"/>
              <a:t>Lines: 602-604</a:t>
            </a:r>
            <a:br>
              <a:rPr lang="en-US" sz="2500" dirty="0"/>
            </a:br>
            <a:r>
              <a:rPr lang="en-US" sz="2500" dirty="0"/>
              <a:t>Line Item: 1595-1205</a:t>
            </a:r>
            <a:br>
              <a:rPr lang="en-US" sz="2500" dirty="0"/>
            </a:br>
            <a:r>
              <a:rPr lang="en-US" sz="2500" dirty="0"/>
              <a:t>Amount: $9,050,000</a:t>
            </a:r>
            <a:br>
              <a:rPr lang="en-US" sz="2500" dirty="0"/>
            </a:br>
            <a:r>
              <a:rPr lang="en-US" sz="2500" dirty="0"/>
              <a:t>Same As: All (-$)</a:t>
            </a:r>
            <a:br>
              <a:rPr lang="en-US" sz="2500" dirty="0"/>
            </a:br>
            <a:r>
              <a:rPr lang="en-US" sz="2500" dirty="0"/>
              <a:t>For an operating transfer to the Massachusetts Clean Water Trust to support its purposes as set forth in chapter 29C of the General Laws, including to increase project capacity….$9,050,000</a:t>
            </a:r>
          </a:p>
          <a:p>
            <a:endParaRPr lang="en-US" sz="2500" dirty="0"/>
          </a:p>
          <a:p>
            <a:endParaRPr lang="en-US" dirty="0"/>
          </a:p>
        </p:txBody>
      </p:sp>
      <p:sp>
        <p:nvSpPr>
          <p:cNvPr id="4" name="Slide Number Placeholder 3"/>
          <p:cNvSpPr>
            <a:spLocks noGrp="1"/>
          </p:cNvSpPr>
          <p:nvPr>
            <p:ph type="sldNum" sz="quarter" idx="10"/>
          </p:nvPr>
        </p:nvSpPr>
        <p:spPr/>
        <p:txBody>
          <a:bodyPr/>
          <a:lstStyle/>
          <a:p>
            <a:fld id="{19CC29EE-8ED4-453C-B4D7-7E845A60445D}" type="slidenum">
              <a:rPr lang="en-US" smtClean="0"/>
              <a:pPr/>
              <a:t>12</a:t>
            </a:fld>
            <a:endParaRPr lang="en-US"/>
          </a:p>
        </p:txBody>
      </p:sp>
    </p:spTree>
    <p:extLst>
      <p:ext uri="{BB962C8B-B14F-4D97-AF65-F5344CB8AC3E}">
        <p14:creationId xmlns:p14="http://schemas.microsoft.com/office/powerpoint/2010/main" val="2868102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500" dirty="0"/>
              <a:t>Now talking about what we’re focusing on today – PFAS and Wastewater.  A few points as relevant context – situational, constraints under which we are making policy decisions.</a:t>
            </a:r>
          </a:p>
          <a:p>
            <a:endParaRPr lang="en-US" sz="2500" dirty="0"/>
          </a:p>
          <a:p>
            <a:r>
              <a:rPr lang="en-US" sz="2500" dirty="0"/>
              <a:t>MA not delegated, </a:t>
            </a:r>
            <a:r>
              <a:rPr lang="en-US" sz="2500" dirty="0">
                <a:solidFill>
                  <a:srgbClr val="FF0000"/>
                </a:solidFill>
                <a:highlight>
                  <a:srgbClr val="FFFF00"/>
                </a:highlight>
              </a:rPr>
              <a:t>so EPA is the lead and writes permits for entities covered by NPDES permits such as wastewater treatment plants.  AND another change happened in June – end of longstanding joint permitting agreement between DEP and EPA R1.  Now DEP and EPA issue separate permits, though we are seeking to work closely together and minimize duplicative requirements for permittees. AND EPA is requiring us to provide the WQC, affirming the permit meets our state SWQS earlier in the process, so we are now doing that before federal permit is final. As a result, permittees are getting the cert before permit (worst case we would have to reissue if permit changes). (DEP reviews the permits, offers input. EPA is the ultimate decider of permit terms).  </a:t>
            </a:r>
          </a:p>
          <a:p>
            <a:endParaRPr lang="en-US" sz="2500" dirty="0"/>
          </a:p>
          <a:p>
            <a:r>
              <a:rPr lang="en-US" sz="2500" dirty="0"/>
              <a:t>Laboratory method for sampling – EPA is developing a methodology that would provide consistent approach.  Until it is completed, states have to develop a method, which is time consuming or do what we’re doing which is to review individual labs’ methods and approve them.</a:t>
            </a:r>
          </a:p>
          <a:p>
            <a:endParaRPr lang="en-US" sz="2500" dirty="0"/>
          </a:p>
          <a:p>
            <a:r>
              <a:rPr lang="en-US" sz="2500" dirty="0"/>
              <a:t>One legal authority EPA has for regulating something in wastewater is through Natl Effluent guidelines – basically a national water quality standard for PFAS needed, could be used to include a limit in permits.  Takes field work and research.  EPA not pursuing this.</a:t>
            </a:r>
          </a:p>
          <a:p>
            <a:r>
              <a:rPr lang="en-US" sz="2500" dirty="0"/>
              <a:t> </a:t>
            </a:r>
          </a:p>
          <a:p>
            <a:r>
              <a:rPr lang="en-US" sz="2500" dirty="0"/>
              <a:t>Leaves states to develop their own SWQS, which can then be reflected in NPDES permits in each specific state.</a:t>
            </a:r>
          </a:p>
          <a:p>
            <a:endParaRPr lang="en-US" sz="2500" dirty="0"/>
          </a:p>
          <a:p>
            <a:r>
              <a:rPr lang="en-US" sz="2500" dirty="0"/>
              <a:t>SWQS– NH and VT have decided it is not prudent to develop these standards on their own.  Would require studies of PFAS absorption in fish tissues. WQS to protect aquatic health could be expensive and time consuming but those based on drinking water (public health) could be based on the MCL (more simple).</a:t>
            </a:r>
          </a:p>
          <a:p>
            <a:endParaRPr lang="en-US" sz="2500" dirty="0"/>
          </a:p>
          <a:p>
            <a:r>
              <a:rPr lang="en-US" sz="2500" dirty="0"/>
              <a:t>We are years away from having a specific PFAS SWQS here in MA and when we develop one, there will be consultation and public process.</a:t>
            </a:r>
          </a:p>
          <a:p>
            <a:pPr lvl="1"/>
            <a:endParaRPr lang="en-US" sz="2500" dirty="0"/>
          </a:p>
        </p:txBody>
      </p:sp>
      <p:sp>
        <p:nvSpPr>
          <p:cNvPr id="4" name="Slide Number Placeholder 3"/>
          <p:cNvSpPr>
            <a:spLocks noGrp="1"/>
          </p:cNvSpPr>
          <p:nvPr>
            <p:ph type="sldNum" sz="quarter" idx="5"/>
          </p:nvPr>
        </p:nvSpPr>
        <p:spPr/>
        <p:txBody>
          <a:bodyPr/>
          <a:lstStyle/>
          <a:p>
            <a:fld id="{4F5A5356-8A57-4C08-A77C-F52A830B98C4}" type="slidenum">
              <a:rPr lang="en-US" smtClean="0"/>
              <a:t>15</a:t>
            </a:fld>
            <a:endParaRPr lang="en-US"/>
          </a:p>
        </p:txBody>
      </p:sp>
    </p:spTree>
    <p:extLst>
      <p:ext uri="{BB962C8B-B14F-4D97-AF65-F5344CB8AC3E}">
        <p14:creationId xmlns:p14="http://schemas.microsoft.com/office/powerpoint/2010/main" val="325719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A1A3083-4FDF-4552-8B3C-E85E5CBDB3FC}" type="datetime1">
              <a:rPr lang="en-US" smtClean="0"/>
              <a:t>10/19/2021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6" name="Slide Number Placeholder 5"/>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1696296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FA1585-65FF-477A-9B48-2CDA64914614}" type="datetime1">
              <a:rPr lang="en-US" smtClean="0"/>
              <a:t>10/19/2021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6" name="Slide Number Placeholder 5"/>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600068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B4A2E1-89E0-4BFF-8DF6-5D81C4CB6596}" type="datetime1">
              <a:rPr lang="en-US" smtClean="0"/>
              <a:t>10/19/2021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6" name="Slide Number Placeholder 5"/>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388036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6B997-9A5D-4275-BB01-4D60C2FBDCCC}" type="datetime1">
              <a:rPr lang="en-US" smtClean="0"/>
              <a:t>10/19/2021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6" name="Slide Number Placeholder 5"/>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257500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EE0B9B-8218-4F61-B034-E9AABF2A66F0}" type="datetime1">
              <a:rPr lang="en-US" smtClean="0"/>
              <a:t>10/19/2021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6" name="Slide Number Placeholder 5"/>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920676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5EFD2E-C14A-402E-ADED-1C810AB42284}" type="datetime1">
              <a:rPr lang="en-US" smtClean="0"/>
              <a:t>10/19/2021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7" name="Slide Number Placeholder 6"/>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2249845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18F680-1A76-4D9F-96E3-36DD08137D8A}" type="datetime1">
              <a:rPr lang="en-US" smtClean="0"/>
              <a:t>10/19/2021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9" name="Slide Number Placeholder 8"/>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189104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EB849F-D2DE-49CA-A87B-70C06FE6BDB6}" type="datetime1">
              <a:rPr lang="en-US" smtClean="0"/>
              <a:t>10/19/2021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5" name="Slide Number Placeholder 4"/>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200239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8774C-7EB3-4CD8-B61D-1006414570CE}" type="datetime1">
              <a:rPr lang="en-US" smtClean="0"/>
              <a:t>10/19/2021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4" name="Slide Number Placeholder 3"/>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3492067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98227E-4AC2-4794-B983-42C101CE8062}" type="datetime1">
              <a:rPr lang="en-US" smtClean="0"/>
              <a:t>10/19/2021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7" name="Slide Number Placeholder 6"/>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412713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477965-4A7F-495E-A032-02150071806E}" type="datetime1">
              <a:rPr lang="en-US" smtClean="0"/>
              <a:t>10/19/2021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DRAFT</a:t>
            </a:r>
          </a:p>
        </p:txBody>
      </p:sp>
      <p:sp>
        <p:nvSpPr>
          <p:cNvPr id="7" name="Slide Number Placeholder 6"/>
          <p:cNvSpPr>
            <a:spLocks noGrp="1"/>
          </p:cNvSpPr>
          <p:nvPr>
            <p:ph type="sldNum" sz="quarter" idx="12"/>
          </p:nvPr>
        </p:nvSpPr>
        <p:spPr/>
        <p:txBody>
          <a:bodyPr/>
          <a:lstStyle/>
          <a:p>
            <a:fld id="{13AA772B-2264-4E31-8CB6-587FE9C627F8}" type="slidenum">
              <a:rPr lang="en-US" smtClean="0"/>
              <a:t>‹#›</a:t>
            </a:fld>
            <a:endParaRPr lang="en-US"/>
          </a:p>
        </p:txBody>
      </p:sp>
    </p:spTree>
    <p:extLst>
      <p:ext uri="{BB962C8B-B14F-4D97-AF65-F5344CB8AC3E}">
        <p14:creationId xmlns:p14="http://schemas.microsoft.com/office/powerpoint/2010/main" val="173513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DD710-25BC-4F11-A58E-88D12DDB5981}" type="datetime1">
              <a:rPr lang="en-US" smtClean="0"/>
              <a:t>10/19/2021</a:t>
            </a:fld>
            <a:endParaRPr lang="en-US"/>
          </a:p>
        </p:txBody>
      </p:sp>
      <p:sp>
        <p:nvSpPr>
          <p:cNvPr id="6" name="Slide Number Placeholder 5"/>
          <p:cNvSpPr>
            <a:spLocks noGrp="1"/>
          </p:cNvSpPr>
          <p:nvPr>
            <p:ph type="sldNum" sz="quarter" idx="4"/>
          </p:nvPr>
        </p:nvSpPr>
        <p:spPr>
          <a:xfrm>
            <a:off x="26670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A772B-2264-4E31-8CB6-587FE9C627F8}" type="slidenum">
              <a:rPr lang="en-US" smtClean="0"/>
              <a:t>‹#›</a:t>
            </a:fld>
            <a:endParaRPr lang="en-US"/>
          </a:p>
        </p:txBody>
      </p:sp>
      <p:pic>
        <p:nvPicPr>
          <p:cNvPr id="7" name="Picture 6" descr="leaf-x1.jpg">
            <a:extLst>
              <a:ext uri="{FF2B5EF4-FFF2-40B4-BE49-F238E27FC236}">
                <a16:creationId xmlns:a16="http://schemas.microsoft.com/office/drawing/2014/main" id="{A51AB4FA-5E5A-45F6-9279-8F73B6C29A08}"/>
              </a:ext>
            </a:extLst>
          </p:cNvPr>
          <p:cNvPicPr>
            <a:picLocks noChangeAspect="1"/>
          </p:cNvPicPr>
          <p:nvPr userDrawn="1"/>
        </p:nvPicPr>
        <p:blipFill>
          <a:blip r:embed="rId13" cstate="print"/>
          <a:srcRect/>
          <a:stretch>
            <a:fillRect/>
          </a:stretch>
        </p:blipFill>
        <p:spPr bwMode="auto">
          <a:xfrm>
            <a:off x="8001000" y="5889625"/>
            <a:ext cx="746125" cy="914400"/>
          </a:xfrm>
          <a:prstGeom prst="rect">
            <a:avLst/>
          </a:prstGeom>
          <a:noFill/>
          <a:ln w="9525">
            <a:noFill/>
            <a:miter lim="800000"/>
            <a:headEnd/>
            <a:tailEnd/>
          </a:ln>
        </p:spPr>
      </p:pic>
      <p:cxnSp>
        <p:nvCxnSpPr>
          <p:cNvPr id="8" name="Straight Connector 7">
            <a:extLst>
              <a:ext uri="{FF2B5EF4-FFF2-40B4-BE49-F238E27FC236}">
                <a16:creationId xmlns:a16="http://schemas.microsoft.com/office/drawing/2014/main" id="{68F6DCDF-DF91-4EA8-8A57-D6D93A19A708}"/>
              </a:ext>
            </a:extLst>
          </p:cNvPr>
          <p:cNvCxnSpPr/>
          <p:nvPr userDrawn="1"/>
        </p:nvCxnSpPr>
        <p:spPr>
          <a:xfrm>
            <a:off x="457200" y="6172200"/>
            <a:ext cx="746760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9AB87E7-1244-437F-A080-CA7CA62459B5}"/>
              </a:ext>
            </a:extLst>
          </p:cNvPr>
          <p:cNvCxnSpPr/>
          <p:nvPr userDrawn="1"/>
        </p:nvCxnSpPr>
        <p:spPr>
          <a:xfrm>
            <a:off x="4267200" y="6305550"/>
            <a:ext cx="365760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CF76C04-369B-434C-B36A-60DF87B9B654}"/>
              </a:ext>
            </a:extLst>
          </p:cNvPr>
          <p:cNvCxnSpPr/>
          <p:nvPr userDrawn="1"/>
        </p:nvCxnSpPr>
        <p:spPr>
          <a:xfrm>
            <a:off x="6096000" y="6438900"/>
            <a:ext cx="182880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1A1ECDD-15E4-4FA0-A65F-8BE11095AAFC}"/>
              </a:ext>
            </a:extLst>
          </p:cNvPr>
          <p:cNvCxnSpPr/>
          <p:nvPr userDrawn="1"/>
        </p:nvCxnSpPr>
        <p:spPr>
          <a:xfrm>
            <a:off x="7010400" y="6572250"/>
            <a:ext cx="91440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0BE8ADE-4904-4296-A984-9563AF9299E7}"/>
              </a:ext>
            </a:extLst>
          </p:cNvPr>
          <p:cNvCxnSpPr/>
          <p:nvPr userDrawn="1"/>
        </p:nvCxnSpPr>
        <p:spPr>
          <a:xfrm>
            <a:off x="7467600" y="6705600"/>
            <a:ext cx="457200"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1712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mass.gov/regulations/314-CMR-1600-notification-requirements-to-promote-public-awareness-of-sewage-pollutio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7DD0-8410-49C9-848E-B7547354D566}"/>
              </a:ext>
            </a:extLst>
          </p:cNvPr>
          <p:cNvSpPr>
            <a:spLocks noGrp="1"/>
          </p:cNvSpPr>
          <p:nvPr>
            <p:ph type="title"/>
          </p:nvPr>
        </p:nvSpPr>
        <p:spPr>
          <a:xfrm>
            <a:off x="457200" y="27398"/>
            <a:ext cx="8229600" cy="1143000"/>
          </a:xfrm>
        </p:spPr>
        <p:txBody>
          <a:bodyPr/>
          <a:lstStyle/>
          <a:p>
            <a:r>
              <a:rPr lang="en-US" b="1" dirty="0"/>
              <a:t>MassDEP 2021</a:t>
            </a:r>
            <a:endParaRPr lang="en-US" dirty="0"/>
          </a:p>
        </p:txBody>
      </p:sp>
      <p:sp>
        <p:nvSpPr>
          <p:cNvPr id="3" name="Content Placeholder 2">
            <a:extLst>
              <a:ext uri="{FF2B5EF4-FFF2-40B4-BE49-F238E27FC236}">
                <a16:creationId xmlns:a16="http://schemas.microsoft.com/office/drawing/2014/main" id="{240C99B0-01E9-4A2A-8114-0D4E603461DE}"/>
              </a:ext>
            </a:extLst>
          </p:cNvPr>
          <p:cNvSpPr>
            <a:spLocks noGrp="1"/>
          </p:cNvSpPr>
          <p:nvPr>
            <p:ph idx="1"/>
          </p:nvPr>
        </p:nvSpPr>
        <p:spPr>
          <a:xfrm>
            <a:off x="457200" y="1066800"/>
            <a:ext cx="8077200" cy="5059363"/>
          </a:xfrm>
        </p:spPr>
        <p:txBody>
          <a:bodyPr/>
          <a:lstStyle/>
          <a:p>
            <a:endParaRPr lang="en-US" dirty="0"/>
          </a:p>
          <a:p>
            <a:r>
              <a:rPr lang="en-US" dirty="0"/>
              <a:t>Once again, thanks to Our Health Officers!</a:t>
            </a:r>
          </a:p>
          <a:p>
            <a:r>
              <a:rPr lang="en-US" dirty="0"/>
              <a:t>Issues today:</a:t>
            </a:r>
          </a:p>
          <a:p>
            <a:pPr lvl="1"/>
            <a:r>
              <a:rPr lang="en-US" dirty="0"/>
              <a:t>Climate Priorities</a:t>
            </a:r>
          </a:p>
          <a:p>
            <a:pPr lvl="1"/>
            <a:r>
              <a:rPr lang="en-US" dirty="0"/>
              <a:t>Solid Waste Master Plan</a:t>
            </a:r>
          </a:p>
          <a:p>
            <a:pPr lvl="1"/>
            <a:r>
              <a:rPr lang="en-US" dirty="0"/>
              <a:t>PFAS</a:t>
            </a:r>
          </a:p>
          <a:p>
            <a:pPr lvl="1"/>
            <a:r>
              <a:rPr lang="en-US" dirty="0"/>
              <a:t>Sewer Overflow Notification Law</a:t>
            </a:r>
          </a:p>
        </p:txBody>
      </p:sp>
      <p:sp>
        <p:nvSpPr>
          <p:cNvPr id="4" name="Slide Number Placeholder 3">
            <a:extLst>
              <a:ext uri="{FF2B5EF4-FFF2-40B4-BE49-F238E27FC236}">
                <a16:creationId xmlns:a16="http://schemas.microsoft.com/office/drawing/2014/main" id="{D2DE9BC2-EE5A-4A32-ACE6-C74847519B5A}"/>
              </a:ext>
            </a:extLst>
          </p:cNvPr>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786460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p of Public Water Supply sources where PFAS was detected">
            <a:extLst>
              <a:ext uri="{FF2B5EF4-FFF2-40B4-BE49-F238E27FC236}">
                <a16:creationId xmlns:a16="http://schemas.microsoft.com/office/drawing/2014/main" id="{CB94A081-9A09-43F3-9046-FA6ACDD0C165}"/>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2931"/>
          <a:stretch/>
        </p:blipFill>
        <p:spPr bwMode="auto">
          <a:xfrm>
            <a:off x="20" y="1282"/>
            <a:ext cx="9143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083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967" y="-26581"/>
            <a:ext cx="8229600" cy="1143000"/>
          </a:xfrm>
        </p:spPr>
        <p:txBody>
          <a:bodyPr>
            <a:normAutofit/>
          </a:bodyPr>
          <a:lstStyle/>
          <a:p>
            <a:r>
              <a:rPr lang="en-US" b="1" dirty="0"/>
              <a:t>PFAS6 Drinking Water Standard </a:t>
            </a:r>
          </a:p>
        </p:txBody>
      </p:sp>
      <p:sp>
        <p:nvSpPr>
          <p:cNvPr id="3" name="Content Placeholder 2"/>
          <p:cNvSpPr>
            <a:spLocks noGrp="1"/>
          </p:cNvSpPr>
          <p:nvPr>
            <p:ph idx="1"/>
          </p:nvPr>
        </p:nvSpPr>
        <p:spPr>
          <a:xfrm>
            <a:off x="446567" y="1116419"/>
            <a:ext cx="8534400" cy="4525963"/>
          </a:xfrm>
        </p:spPr>
        <p:txBody>
          <a:bodyPr vert="horz" lIns="91440" tIns="45720" rIns="91440" bIns="45720" rtlCol="0" anchor="t">
            <a:normAutofit fontScale="32500" lnSpcReduction="20000"/>
          </a:bodyPr>
          <a:lstStyle/>
          <a:p>
            <a:r>
              <a:rPr lang="en-US" sz="9600" dirty="0"/>
              <a:t>Regulations establish a new Maximum Contaminant Level (MCL): highest level of a contaminant allowed in drinking water. MCLs are enforceable standards</a:t>
            </a:r>
            <a:endParaRPr lang="en-US" sz="9600" dirty="0">
              <a:cs typeface="Calibri"/>
            </a:endParaRPr>
          </a:p>
          <a:p>
            <a:pPr>
              <a:spcBef>
                <a:spcPts val="1200"/>
              </a:spcBef>
            </a:pPr>
            <a:r>
              <a:rPr lang="en-US" sz="9600" dirty="0"/>
              <a:t>“PFAS6” MCL is </a:t>
            </a:r>
            <a:r>
              <a:rPr lang="en-US" sz="9600" b="1" dirty="0"/>
              <a:t>20 ppt </a:t>
            </a:r>
            <a:r>
              <a:rPr lang="en-US" sz="9600" dirty="0"/>
              <a:t>for the sum of six PFAS</a:t>
            </a:r>
          </a:p>
          <a:p>
            <a:pPr>
              <a:spcBef>
                <a:spcPts val="1800"/>
              </a:spcBef>
            </a:pPr>
            <a:r>
              <a:rPr lang="en-US" sz="9600" dirty="0"/>
              <a:t>Based on MassDEP’s Office of Research and Standards assessment of toxicology information. Reviewed and endorsed by MassDEP Health Effects Advisory Committee</a:t>
            </a:r>
          </a:p>
          <a:p>
            <a:pPr>
              <a:lnSpc>
                <a:spcPct val="120000"/>
              </a:lnSpc>
              <a:spcBef>
                <a:spcPts val="1200"/>
              </a:spcBef>
            </a:pPr>
            <a:endParaRPr lang="en-US" sz="9200" dirty="0"/>
          </a:p>
          <a:p>
            <a:pPr marL="0" indent="0">
              <a:lnSpc>
                <a:spcPct val="120000"/>
              </a:lnSpc>
              <a:buNone/>
            </a:pPr>
            <a:endParaRPr lang="en-US" dirty="0"/>
          </a:p>
        </p:txBody>
      </p:sp>
    </p:spTree>
    <p:extLst>
      <p:ext uri="{BB962C8B-B14F-4D97-AF65-F5344CB8AC3E}">
        <p14:creationId xmlns:p14="http://schemas.microsoft.com/office/powerpoint/2010/main" val="1297208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3746" y="303591"/>
            <a:ext cx="3251495"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5770" y="637125"/>
            <a:ext cx="2851707" cy="5256371"/>
          </a:xfrm>
        </p:spPr>
        <p:txBody>
          <a:bodyPr>
            <a:normAutofit/>
          </a:bodyPr>
          <a:lstStyle/>
          <a:p>
            <a:pPr>
              <a:spcBef>
                <a:spcPts val="1350"/>
              </a:spcBef>
            </a:pPr>
            <a:r>
              <a:rPr lang="en-US" sz="4200" b="1" dirty="0">
                <a:solidFill>
                  <a:schemeClr val="bg1"/>
                </a:solidFill>
              </a:rPr>
              <a:t>New Resources to Address PFAS</a:t>
            </a:r>
          </a:p>
        </p:txBody>
      </p:sp>
      <p:graphicFrame>
        <p:nvGraphicFramePr>
          <p:cNvPr id="7" name="Content Placeholder 2">
            <a:extLst>
              <a:ext uri="{FF2B5EF4-FFF2-40B4-BE49-F238E27FC236}">
                <a16:creationId xmlns:a16="http://schemas.microsoft.com/office/drawing/2014/main" id="{63831655-D283-4ADE-BF40-B602897D553A}"/>
              </a:ext>
            </a:extLst>
          </p:cNvPr>
          <p:cNvGraphicFramePr>
            <a:graphicFrameLocks noGrp="1"/>
          </p:cNvGraphicFramePr>
          <p:nvPr>
            <p:ph idx="1"/>
            <p:extLst>
              <p:ext uri="{D42A27DB-BD31-4B8C-83A1-F6EECF244321}">
                <p14:modId xmlns:p14="http://schemas.microsoft.com/office/powerpoint/2010/main" val="2603246558"/>
              </p:ext>
            </p:extLst>
          </p:nvPr>
        </p:nvGraphicFramePr>
        <p:xfrm>
          <a:off x="3875238" y="303591"/>
          <a:ext cx="4941519" cy="5411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4550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967" y="-26581"/>
            <a:ext cx="8229600" cy="1143000"/>
          </a:xfrm>
        </p:spPr>
        <p:txBody>
          <a:bodyPr>
            <a:normAutofit/>
          </a:bodyPr>
          <a:lstStyle/>
          <a:p>
            <a:r>
              <a:rPr lang="en-US" b="1" dirty="0"/>
              <a:t>PFAS6 Drinking Water Standard </a:t>
            </a:r>
          </a:p>
        </p:txBody>
      </p:sp>
      <p:sp>
        <p:nvSpPr>
          <p:cNvPr id="3" name="Content Placeholder 2"/>
          <p:cNvSpPr>
            <a:spLocks noGrp="1"/>
          </p:cNvSpPr>
          <p:nvPr>
            <p:ph idx="1"/>
          </p:nvPr>
        </p:nvSpPr>
        <p:spPr>
          <a:xfrm>
            <a:off x="446567" y="1116419"/>
            <a:ext cx="8534400" cy="4525963"/>
          </a:xfrm>
        </p:spPr>
        <p:txBody>
          <a:bodyPr vert="horz" lIns="91440" tIns="45720" rIns="91440" bIns="45720" rtlCol="0" anchor="t">
            <a:normAutofit/>
          </a:bodyPr>
          <a:lstStyle/>
          <a:p>
            <a:pPr marL="0" indent="0" fontAlgn="base">
              <a:spcBef>
                <a:spcPts val="0"/>
              </a:spcBef>
              <a:buNone/>
            </a:pPr>
            <a:r>
              <a:rPr lang="en-US" sz="1800" b="1" i="1" u="sng" dirty="0">
                <a:solidFill>
                  <a:srgbClr val="212121"/>
                </a:solidFill>
                <a:effectLst/>
                <a:latin typeface="Calibri" panose="020F0502020204030204" pitchFamily="34" charset="0"/>
                <a:ea typeface="Calibri" panose="020F0502020204030204" pitchFamily="34" charset="0"/>
              </a:rPr>
              <a:t>Public Water Suppliers </a:t>
            </a:r>
            <a:r>
              <a:rPr lang="en-US" sz="1800" i="1" dirty="0">
                <a:solidFill>
                  <a:srgbClr val="212121"/>
                </a:solidFill>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i="1" dirty="0">
                <a:effectLst/>
                <a:latin typeface="Calibri" panose="020F0502020204030204" pitchFamily="34" charset="0"/>
                <a:ea typeface="Times New Roman" panose="02020603050405020304" pitchFamily="18" charset="0"/>
              </a:rPr>
              <a:t>Currently there are 1,618 active PWS in the State of which 1,467 are required to test for PFAS (have their own water source)</a:t>
            </a:r>
            <a:endParaRPr lang="en-US" sz="18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i="1" dirty="0">
                <a:effectLst/>
                <a:latin typeface="Calibri" panose="020F0502020204030204" pitchFamily="34" charset="0"/>
                <a:ea typeface="Times New Roman" panose="02020603050405020304" pitchFamily="18" charset="0"/>
              </a:rPr>
              <a:t>311 Community PWS have tested their water for PFAS.  The remaining 137 small Community PWS are required to test this month.     </a:t>
            </a:r>
            <a:endParaRPr lang="en-US" sz="1800" dirty="0">
              <a:effectLst/>
              <a:latin typeface="Calibri" panose="020F0502020204030204" pitchFamily="34" charset="0"/>
              <a:ea typeface="Calibri" panose="020F0502020204030204" pitchFamily="34" charset="0"/>
            </a:endParaRPr>
          </a:p>
          <a:p>
            <a:pPr fontAlgn="base">
              <a:spcBef>
                <a:spcPts val="0"/>
              </a:spcBef>
              <a:buFont typeface="Symbol" panose="05050102010706020507" pitchFamily="18" charset="2"/>
              <a:buChar char=""/>
            </a:pPr>
            <a:r>
              <a:rPr lang="en-US" sz="1800" i="1" dirty="0">
                <a:effectLst/>
                <a:latin typeface="Calibri" panose="020F0502020204030204" pitchFamily="34" charset="0"/>
                <a:ea typeface="Times New Roman" panose="02020603050405020304" pitchFamily="18" charset="0"/>
              </a:rPr>
              <a:t>811 PWS have signed up for free sampling   </a:t>
            </a:r>
          </a:p>
          <a:p>
            <a:pPr marL="0" marR="0" indent="0" fontAlgn="base">
              <a:spcBef>
                <a:spcPts val="0"/>
              </a:spcBef>
              <a:spcAft>
                <a:spcPts val="0"/>
              </a:spcAft>
              <a:buNone/>
            </a:pPr>
            <a:r>
              <a:rPr lang="en-US" sz="1800" b="1" u="sng" dirty="0">
                <a:solidFill>
                  <a:srgbClr val="212121"/>
                </a:solidFill>
                <a:effectLst/>
                <a:latin typeface="Calibri" panose="020F0502020204030204" pitchFamily="34" charset="0"/>
                <a:ea typeface="Calibri" panose="020F0502020204030204" pitchFamily="34" charset="0"/>
              </a:rPr>
              <a:t>Private well sampling</a:t>
            </a:r>
            <a:r>
              <a:rPr lang="en-US" sz="1800" b="1" dirty="0">
                <a:solidFill>
                  <a:srgbClr val="212121"/>
                </a:solidFill>
                <a:effectLst/>
                <a:latin typeface="Calibri" panose="020F0502020204030204" pitchFamily="34" charset="0"/>
                <a:ea typeface="Calibri" panose="020F0502020204030204" pitchFamily="34" charset="0"/>
              </a:rPr>
              <a:t>    </a:t>
            </a:r>
            <a:r>
              <a:rPr lang="en-US" sz="1800" dirty="0">
                <a:solidFill>
                  <a:srgbClr val="212121"/>
                </a:solidFill>
                <a:effectLst/>
                <a:latin typeface="Calibri" panose="020F0502020204030204" pitchFamily="34" charset="0"/>
                <a:ea typeface="Calibri" panose="020F0502020204030204" pitchFamily="34" charset="0"/>
              </a:rPr>
              <a:t> </a:t>
            </a:r>
            <a:endParaRPr lang="en-US" sz="1800" dirty="0">
              <a:latin typeface="Calibri" panose="020F0502020204030204" pitchFamily="34" charset="0"/>
              <a:ea typeface="Calibri" panose="020F0502020204030204" pitchFamily="34" charset="0"/>
            </a:endParaRPr>
          </a:p>
          <a:p>
            <a:pPr fontAlgn="base">
              <a:spcBef>
                <a:spcPts val="0"/>
              </a:spcBef>
            </a:pPr>
            <a:r>
              <a:rPr lang="en-US" sz="1800" dirty="0">
                <a:solidFill>
                  <a:srgbClr val="212121"/>
                </a:solidFill>
                <a:effectLst/>
                <a:latin typeface="Calibri" panose="020F0502020204030204" pitchFamily="34" charset="0"/>
                <a:ea typeface="Calibri" panose="020F0502020204030204" pitchFamily="34" charset="0"/>
              </a:rPr>
              <a:t>Meetings are held with town and state officials in the 84 selected communities with &gt; 60% residents served by private wells. Outreach is done via postcards and social media.   </a:t>
            </a:r>
            <a:endParaRPr lang="en-US" sz="18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dirty="0">
                <a:solidFill>
                  <a:srgbClr val="212121"/>
                </a:solidFill>
                <a:effectLst/>
                <a:latin typeface="Calibri" panose="020F0502020204030204" pitchFamily="34" charset="0"/>
                <a:ea typeface="Times New Roman" panose="02020603050405020304" pitchFamily="18" charset="0"/>
              </a:rPr>
              <a:t>2,782 homeowners have applied for the free sampling from the 84 towns.       </a:t>
            </a:r>
            <a:endParaRPr lang="en-US" sz="18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dirty="0">
                <a:solidFill>
                  <a:srgbClr val="212121"/>
                </a:solidFill>
                <a:effectLst/>
                <a:latin typeface="Calibri" panose="020F0502020204030204" pitchFamily="34" charset="0"/>
                <a:ea typeface="Times New Roman" panose="02020603050405020304" pitchFamily="18" charset="0"/>
              </a:rPr>
              <a:t>845 homeowners are now sampling/have sampled. This number includes all who have been sent sampling kits.        </a:t>
            </a:r>
            <a:endParaRPr lang="en-US" sz="18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dirty="0">
                <a:solidFill>
                  <a:srgbClr val="212121"/>
                </a:solidFill>
                <a:effectLst/>
                <a:latin typeface="Calibri" panose="020F0502020204030204" pitchFamily="34" charset="0"/>
                <a:ea typeface="Times New Roman" panose="02020603050405020304" pitchFamily="18" charset="0"/>
              </a:rPr>
              <a:t>We have results from 727 private wells; 94.8% are below the MCL. </a:t>
            </a:r>
            <a:endParaRPr lang="en-US" sz="18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800" dirty="0">
                <a:solidFill>
                  <a:srgbClr val="212121"/>
                </a:solidFill>
                <a:effectLst/>
                <a:latin typeface="Calibri" panose="020F0502020204030204" pitchFamily="34" charset="0"/>
                <a:ea typeface="Times New Roman" panose="02020603050405020304" pitchFamily="18" charset="0"/>
              </a:rPr>
              <a:t>3 private wells have tested with results above the 90 ppt imminent hazard </a:t>
            </a:r>
            <a:endParaRPr lang="en-US" sz="1800" dirty="0">
              <a:effectLst/>
              <a:latin typeface="Calibri" panose="020F0502020204030204" pitchFamily="34" charset="0"/>
              <a:ea typeface="Calibri" panose="020F0502020204030204" pitchFamily="34" charset="0"/>
            </a:endParaRPr>
          </a:p>
          <a:p>
            <a:pPr fontAlgn="base">
              <a:spcBef>
                <a:spcPts val="0"/>
              </a:spcBef>
              <a:buFont typeface="Symbol" panose="05050102010706020507" pitchFamily="18" charset="2"/>
              <a:buChar char=""/>
            </a:pPr>
            <a:endParaRPr lang="en-US" sz="1800" i="1" dirty="0">
              <a:latin typeface="Calibri" panose="020F0502020204030204" pitchFamily="34" charset="0"/>
              <a:ea typeface="Calibri" panose="020F0502020204030204" pitchFamily="34" charset="0"/>
            </a:endParaRPr>
          </a:p>
          <a:p>
            <a:pPr fontAlgn="base">
              <a:spcBef>
                <a:spcPts val="0"/>
              </a:spcBef>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15134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967" y="-26581"/>
            <a:ext cx="8229600" cy="1143000"/>
          </a:xfrm>
        </p:spPr>
        <p:txBody>
          <a:bodyPr>
            <a:normAutofit/>
          </a:bodyPr>
          <a:lstStyle/>
          <a:p>
            <a:r>
              <a:rPr lang="en-US" b="1" dirty="0"/>
              <a:t>PFAS6 Drinking Water Standard </a:t>
            </a:r>
          </a:p>
        </p:txBody>
      </p:sp>
      <p:sp>
        <p:nvSpPr>
          <p:cNvPr id="3" name="Content Placeholder 2"/>
          <p:cNvSpPr>
            <a:spLocks noGrp="1"/>
          </p:cNvSpPr>
          <p:nvPr>
            <p:ph idx="1"/>
          </p:nvPr>
        </p:nvSpPr>
        <p:spPr>
          <a:xfrm>
            <a:off x="446567" y="1116419"/>
            <a:ext cx="8534400" cy="4525963"/>
          </a:xfrm>
        </p:spPr>
        <p:txBody>
          <a:bodyPr vert="horz" lIns="91440" tIns="45720" rIns="91440" bIns="45720" rtlCol="0" anchor="t">
            <a:normAutofit fontScale="92500"/>
          </a:bodyPr>
          <a:lstStyle/>
          <a:p>
            <a:pPr marL="0" marR="0" indent="0" fontAlgn="base">
              <a:spcBef>
                <a:spcPts val="0"/>
              </a:spcBef>
              <a:spcAft>
                <a:spcPts val="0"/>
              </a:spcAft>
              <a:buNone/>
            </a:pPr>
            <a:r>
              <a:rPr lang="en-US" sz="2400" b="1" u="sng" dirty="0">
                <a:solidFill>
                  <a:srgbClr val="212121"/>
                </a:solidFill>
                <a:effectLst/>
                <a:latin typeface="Calibri" panose="020F0502020204030204" pitchFamily="34" charset="0"/>
                <a:ea typeface="Calibri" panose="020F0502020204030204" pitchFamily="34" charset="0"/>
              </a:rPr>
              <a:t>Grants/Loans for PWS</a:t>
            </a:r>
            <a:r>
              <a:rPr lang="en-US" sz="2400" b="1" dirty="0">
                <a:solidFill>
                  <a:srgbClr val="212121"/>
                </a:solidFill>
                <a:effectLst/>
                <a:latin typeface="Calibri" panose="020F0502020204030204" pitchFamily="34" charset="0"/>
                <a:ea typeface="Calibri" panose="020F0502020204030204" pitchFamily="34" charset="0"/>
              </a:rPr>
              <a:t>   </a:t>
            </a:r>
            <a:r>
              <a:rPr lang="en-US" sz="2400" dirty="0">
                <a:solidFill>
                  <a:srgbClr val="212121"/>
                </a:solidFill>
                <a:effectLst/>
                <a:latin typeface="Calibri" panose="020F0502020204030204" pitchFamily="34" charset="0"/>
                <a:ea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2400" dirty="0">
                <a:solidFill>
                  <a:srgbClr val="212121"/>
                </a:solidFill>
                <a:effectLst/>
                <a:latin typeface="Calibri" panose="020F0502020204030204" pitchFamily="34" charset="0"/>
                <a:ea typeface="Times New Roman" panose="02020603050405020304" pitchFamily="18" charset="0"/>
              </a:rPr>
              <a:t>15 PFAS construction projects and one planning project are being financed with 0% interest loans through the Clean Water Trust/MassDEP. </a:t>
            </a:r>
            <a:endParaRPr lang="en-US" sz="24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2400" dirty="0">
                <a:solidFill>
                  <a:srgbClr val="212121"/>
                </a:solidFill>
                <a:effectLst/>
                <a:latin typeface="Calibri" panose="020F0502020204030204" pitchFamily="34" charset="0"/>
                <a:ea typeface="Times New Roman" panose="02020603050405020304" pitchFamily="18" charset="0"/>
              </a:rPr>
              <a:t>$5 million in grants were awarded to 26 PWS for the planning and design of PFAS treatment systems.        </a:t>
            </a:r>
            <a:endParaRPr lang="en-US" sz="2400" dirty="0">
              <a:effectLst/>
              <a:latin typeface="Calibri" panose="020F0502020204030204" pitchFamily="34" charset="0"/>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2400" dirty="0">
                <a:solidFill>
                  <a:srgbClr val="212121"/>
                </a:solidFill>
                <a:effectLst/>
                <a:latin typeface="Calibri" panose="020F0502020204030204" pitchFamily="34" charset="0"/>
                <a:ea typeface="Times New Roman" panose="02020603050405020304" pitchFamily="18" charset="0"/>
              </a:rPr>
              <a:t>19 applications from PWS for the Interim PFAS Response Grant Program </a:t>
            </a:r>
            <a:r>
              <a:rPr lang="en-US" sz="2400" dirty="0">
                <a:solidFill>
                  <a:srgbClr val="000000"/>
                </a:solidFill>
                <a:effectLst/>
                <a:latin typeface="Calibri" panose="020F0502020204030204" pitchFamily="34" charset="0"/>
                <a:ea typeface="Times New Roman" panose="02020603050405020304" pitchFamily="18" charset="0"/>
              </a:rPr>
              <a:t>are </a:t>
            </a:r>
            <a:r>
              <a:rPr lang="en-US" sz="2400" dirty="0">
                <a:solidFill>
                  <a:srgbClr val="212121"/>
                </a:solidFill>
                <a:effectLst/>
                <a:latin typeface="Calibri" panose="020F0502020204030204" pitchFamily="34" charset="0"/>
                <a:ea typeface="Times New Roman" panose="02020603050405020304" pitchFamily="18" charset="0"/>
              </a:rPr>
              <a:t>under review. $2 million in funding is available in multiple rounds. Round 2, will be announced later in the Fall.  </a:t>
            </a:r>
            <a:endParaRPr lang="en-US" sz="2400" dirty="0">
              <a:effectLst/>
              <a:latin typeface="Calibri" panose="020F0502020204030204" pitchFamily="34" charset="0"/>
              <a:ea typeface="Calibri" panose="020F0502020204030204" pitchFamily="34" charset="0"/>
            </a:endParaRPr>
          </a:p>
          <a:p>
            <a:pPr marL="0" indent="0">
              <a:lnSpc>
                <a:spcPct val="120000"/>
              </a:lnSpc>
              <a:spcBef>
                <a:spcPts val="1200"/>
              </a:spcBef>
              <a:buNone/>
            </a:pPr>
            <a:r>
              <a:rPr lang="en-US" sz="2400" b="1" u="sng" dirty="0"/>
              <a:t>ARPA Funding</a:t>
            </a:r>
          </a:p>
          <a:p>
            <a:pPr>
              <a:lnSpc>
                <a:spcPct val="120000"/>
              </a:lnSpc>
              <a:spcBef>
                <a:spcPts val="1200"/>
              </a:spcBef>
            </a:pPr>
            <a:r>
              <a:rPr lang="en-US" sz="2400" b="1" dirty="0"/>
              <a:t> </a:t>
            </a:r>
            <a:r>
              <a:rPr lang="en-US" sz="2400" dirty="0"/>
              <a:t>Governor’s Proposal would allocate funds to projects addressing PFAS</a:t>
            </a:r>
          </a:p>
          <a:p>
            <a:pPr>
              <a:lnSpc>
                <a:spcPct val="120000"/>
              </a:lnSpc>
              <a:spcBef>
                <a:spcPts val="1200"/>
              </a:spcBef>
            </a:pPr>
            <a:endParaRPr lang="en-US" sz="9200" dirty="0"/>
          </a:p>
          <a:p>
            <a:pPr marL="0" indent="0">
              <a:lnSpc>
                <a:spcPct val="120000"/>
              </a:lnSpc>
              <a:buNone/>
            </a:pPr>
            <a:endParaRPr lang="en-US" dirty="0"/>
          </a:p>
        </p:txBody>
      </p:sp>
    </p:spTree>
    <p:extLst>
      <p:ext uri="{BB962C8B-B14F-4D97-AF65-F5344CB8AC3E}">
        <p14:creationId xmlns:p14="http://schemas.microsoft.com/office/powerpoint/2010/main" val="2029275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389C-F7E4-4568-B9FA-E6AEB75538A0}"/>
              </a:ext>
            </a:extLst>
          </p:cNvPr>
          <p:cNvSpPr>
            <a:spLocks noGrp="1"/>
          </p:cNvSpPr>
          <p:nvPr>
            <p:ph type="title"/>
          </p:nvPr>
        </p:nvSpPr>
        <p:spPr>
          <a:xfrm>
            <a:off x="457200" y="-76200"/>
            <a:ext cx="8229600" cy="1143000"/>
          </a:xfrm>
        </p:spPr>
        <p:txBody>
          <a:bodyPr/>
          <a:lstStyle/>
          <a:p>
            <a:r>
              <a:rPr lang="en-US" b="1" dirty="0"/>
              <a:t>PFAS</a:t>
            </a:r>
            <a:endParaRPr lang="en-US" dirty="0"/>
          </a:p>
        </p:txBody>
      </p:sp>
      <p:sp>
        <p:nvSpPr>
          <p:cNvPr id="3" name="Content Placeholder 2">
            <a:extLst>
              <a:ext uri="{FF2B5EF4-FFF2-40B4-BE49-F238E27FC236}">
                <a16:creationId xmlns:a16="http://schemas.microsoft.com/office/drawing/2014/main" id="{6F610F00-68C0-457A-B84C-FEE4C10742FA}"/>
              </a:ext>
            </a:extLst>
          </p:cNvPr>
          <p:cNvSpPr>
            <a:spLocks noGrp="1"/>
          </p:cNvSpPr>
          <p:nvPr>
            <p:ph idx="1"/>
          </p:nvPr>
        </p:nvSpPr>
        <p:spPr>
          <a:xfrm>
            <a:off x="435078" y="914401"/>
            <a:ext cx="8708922" cy="5105400"/>
          </a:xfrm>
        </p:spPr>
        <p:txBody>
          <a:bodyPr vert="horz" lIns="91440" tIns="45720" rIns="91440" bIns="45720" rtlCol="0" anchor="t">
            <a:normAutofit/>
          </a:bodyPr>
          <a:lstStyle/>
          <a:p>
            <a:pPr marL="514350" indent="-457200">
              <a:spcBef>
                <a:spcPts val="0"/>
              </a:spcBef>
            </a:pPr>
            <a:r>
              <a:rPr lang="en-US" sz="2800" dirty="0"/>
              <a:t>Federal “Roadmap” Announced 10/18</a:t>
            </a:r>
          </a:p>
          <a:p>
            <a:pPr marL="514350" indent="-457200">
              <a:spcBef>
                <a:spcPts val="0"/>
              </a:spcBef>
            </a:pPr>
            <a:endParaRPr lang="en-US" sz="2800" dirty="0"/>
          </a:p>
          <a:p>
            <a:pPr marL="514350" indent="-457200">
              <a:spcBef>
                <a:spcPts val="0"/>
              </a:spcBef>
            </a:pPr>
            <a:r>
              <a:rPr lang="en-US" sz="2800" dirty="0"/>
              <a:t>Participation in Legislative Task Force</a:t>
            </a:r>
          </a:p>
          <a:p>
            <a:pPr marL="514350" indent="-457200">
              <a:spcBef>
                <a:spcPts val="0"/>
              </a:spcBef>
            </a:pPr>
            <a:endParaRPr lang="en-US" sz="2800" dirty="0"/>
          </a:p>
          <a:p>
            <a:pPr marL="514350" indent="-457200">
              <a:spcBef>
                <a:spcPts val="0"/>
              </a:spcBef>
            </a:pPr>
            <a:r>
              <a:rPr lang="en-US" sz="2800" dirty="0"/>
              <a:t>Ongoing work with “Residuals”</a:t>
            </a:r>
          </a:p>
          <a:p>
            <a:pPr marL="514350" indent="-457200">
              <a:spcBef>
                <a:spcPts val="0"/>
              </a:spcBef>
            </a:pPr>
            <a:endParaRPr lang="en-US" sz="2800" dirty="0"/>
          </a:p>
          <a:p>
            <a:pPr marL="514350" indent="-457200">
              <a:spcBef>
                <a:spcPts val="0"/>
              </a:spcBef>
            </a:pPr>
            <a:r>
              <a:rPr lang="en-US" sz="2800" dirty="0"/>
              <a:t>NPDES Wastewater Testing</a:t>
            </a:r>
          </a:p>
          <a:p>
            <a:pPr marL="514350" indent="-457200">
              <a:spcBef>
                <a:spcPts val="0"/>
              </a:spcBef>
            </a:pPr>
            <a:endParaRPr lang="en-US" sz="2800" dirty="0"/>
          </a:p>
          <a:p>
            <a:pPr marL="514350" indent="-457200">
              <a:spcBef>
                <a:spcPts val="0"/>
              </a:spcBef>
            </a:pPr>
            <a:r>
              <a:rPr lang="en-US" sz="2800" dirty="0"/>
              <a:t>Surface Water Testing</a:t>
            </a:r>
          </a:p>
          <a:p>
            <a:pPr lvl="1">
              <a:spcBef>
                <a:spcPts val="0"/>
              </a:spcBef>
              <a:spcAft>
                <a:spcPts val="1200"/>
              </a:spcAft>
            </a:pPr>
            <a:endParaRPr lang="en-US" dirty="0"/>
          </a:p>
          <a:p>
            <a:pPr>
              <a:spcBef>
                <a:spcPts val="0"/>
              </a:spcBef>
              <a:spcAft>
                <a:spcPts val="1200"/>
              </a:spcAft>
            </a:pPr>
            <a:endParaRPr lang="en-US" sz="2800" dirty="0"/>
          </a:p>
          <a:p>
            <a:endParaRPr lang="en-US" sz="2800" dirty="0"/>
          </a:p>
          <a:p>
            <a:endParaRPr lang="en-US" sz="2800" dirty="0"/>
          </a:p>
          <a:p>
            <a:endParaRPr lang="en-US" dirty="0"/>
          </a:p>
        </p:txBody>
      </p:sp>
    </p:spTree>
    <p:extLst>
      <p:ext uri="{BB962C8B-B14F-4D97-AF65-F5344CB8AC3E}">
        <p14:creationId xmlns:p14="http://schemas.microsoft.com/office/powerpoint/2010/main" val="1380442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95ED6-2FF7-47D5-B0F8-AE75621C8E74}"/>
              </a:ext>
            </a:extLst>
          </p:cNvPr>
          <p:cNvSpPr>
            <a:spLocks noGrp="1"/>
          </p:cNvSpPr>
          <p:nvPr>
            <p:ph type="title"/>
          </p:nvPr>
        </p:nvSpPr>
        <p:spPr>
          <a:xfrm>
            <a:off x="1016713" y="94390"/>
            <a:ext cx="7080755" cy="1188720"/>
          </a:xfrm>
        </p:spPr>
        <p:txBody>
          <a:bodyPr>
            <a:normAutofit/>
          </a:bodyPr>
          <a:lstStyle/>
          <a:p>
            <a:r>
              <a:rPr lang="en-US" sz="3200" b="1" dirty="0"/>
              <a:t>Sewer Overflow Notification Law</a:t>
            </a:r>
          </a:p>
        </p:txBody>
      </p:sp>
      <p:sp>
        <p:nvSpPr>
          <p:cNvPr id="3" name="Content Placeholder 2">
            <a:extLst>
              <a:ext uri="{FF2B5EF4-FFF2-40B4-BE49-F238E27FC236}">
                <a16:creationId xmlns:a16="http://schemas.microsoft.com/office/drawing/2014/main" id="{C225E37C-7690-43E5-9078-FA26E90597D2}"/>
              </a:ext>
            </a:extLst>
          </p:cNvPr>
          <p:cNvSpPr>
            <a:spLocks noGrp="1"/>
          </p:cNvSpPr>
          <p:nvPr>
            <p:ph idx="1"/>
          </p:nvPr>
        </p:nvSpPr>
        <p:spPr>
          <a:xfrm>
            <a:off x="442290" y="1524000"/>
            <a:ext cx="8229600" cy="4608870"/>
          </a:xfrm>
        </p:spPr>
        <p:txBody>
          <a:bodyPr>
            <a:normAutofit/>
          </a:bodyPr>
          <a:lstStyle/>
          <a:p>
            <a:pPr>
              <a:spcBef>
                <a:spcPts val="0"/>
              </a:spcBef>
              <a:spcAft>
                <a:spcPts val="1800"/>
              </a:spcAft>
            </a:pPr>
            <a:r>
              <a:rPr lang="en-US" sz="1800" b="1" dirty="0">
                <a:latin typeface="+mj-lt"/>
              </a:rPr>
              <a:t>New Statute signed into Law January 2021</a:t>
            </a:r>
          </a:p>
          <a:p>
            <a:pPr>
              <a:spcBef>
                <a:spcPts val="0"/>
              </a:spcBef>
              <a:spcAft>
                <a:spcPts val="1800"/>
              </a:spcAft>
            </a:pPr>
            <a:r>
              <a:rPr lang="en-US" sz="1800" b="1" dirty="0">
                <a:latin typeface="+mj-lt"/>
              </a:rPr>
              <a:t>Addresses Combined Sewer Overflow (CSO) issues in rivers</a:t>
            </a:r>
          </a:p>
          <a:p>
            <a:pPr>
              <a:spcBef>
                <a:spcPts val="0"/>
              </a:spcBef>
              <a:spcAft>
                <a:spcPts val="1800"/>
              </a:spcAft>
            </a:pPr>
            <a:r>
              <a:rPr lang="en-US" sz="1800" b="1" dirty="0">
                <a:effectLst/>
                <a:latin typeface="+mj-lt"/>
                <a:ea typeface="Calibri" panose="020F0502020204030204" pitchFamily="34" charset="0"/>
              </a:rPr>
              <a:t>establishes requirements and procedures for notifying the public of sewage discharges and overflows into the surface waters of the Commonwealth</a:t>
            </a:r>
          </a:p>
          <a:p>
            <a:pPr>
              <a:spcBef>
                <a:spcPts val="0"/>
              </a:spcBef>
              <a:spcAft>
                <a:spcPts val="1800"/>
              </a:spcAft>
            </a:pPr>
            <a:r>
              <a:rPr lang="en-US" sz="1800" b="1" dirty="0">
                <a:effectLst/>
                <a:latin typeface="+mj-lt"/>
                <a:ea typeface="Calibri" panose="020F0502020204030204" pitchFamily="34" charset="0"/>
              </a:rPr>
              <a:t>Dischargers will be required to notify the public of discharges of certain types of untreated or partially treated wastewater, including discharges that fall into the categories of CSOs, sanitary sewer overflows (SSOs), and blended wastewater. </a:t>
            </a:r>
          </a:p>
          <a:p>
            <a:pPr>
              <a:spcBef>
                <a:spcPts val="0"/>
              </a:spcBef>
              <a:spcAft>
                <a:spcPts val="1800"/>
              </a:spcAft>
            </a:pPr>
            <a:r>
              <a:rPr lang="en-US" sz="1800" b="1" dirty="0">
                <a:latin typeface="+mj-lt"/>
                <a:ea typeface="Calibri" panose="020F0502020204030204" pitchFamily="34" charset="0"/>
              </a:rPr>
              <a:t>MassDEP must maintain statewide database and develop regulations by January, 2022; effective summer 2022.</a:t>
            </a:r>
            <a:endParaRPr lang="en-US" sz="1800" b="1" dirty="0">
              <a:effectLst/>
              <a:latin typeface="+mj-lt"/>
              <a:ea typeface="Calibri" panose="020F0502020204030204" pitchFamily="34" charset="0"/>
            </a:endParaRPr>
          </a:p>
          <a:p>
            <a:pPr>
              <a:spcBef>
                <a:spcPts val="0"/>
              </a:spcBef>
              <a:spcAft>
                <a:spcPts val="1800"/>
              </a:spcAft>
            </a:pPr>
            <a:endParaRPr lang="en-US" sz="2800" dirty="0"/>
          </a:p>
        </p:txBody>
      </p:sp>
    </p:spTree>
    <p:extLst>
      <p:ext uri="{BB962C8B-B14F-4D97-AF65-F5344CB8AC3E}">
        <p14:creationId xmlns:p14="http://schemas.microsoft.com/office/powerpoint/2010/main" val="2079333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95ED6-2FF7-47D5-B0F8-AE75621C8E74}"/>
              </a:ext>
            </a:extLst>
          </p:cNvPr>
          <p:cNvSpPr>
            <a:spLocks noGrp="1"/>
          </p:cNvSpPr>
          <p:nvPr>
            <p:ph type="title"/>
          </p:nvPr>
        </p:nvSpPr>
        <p:spPr>
          <a:xfrm>
            <a:off x="1016713" y="94390"/>
            <a:ext cx="7080755" cy="1188720"/>
          </a:xfrm>
        </p:spPr>
        <p:txBody>
          <a:bodyPr>
            <a:normAutofit/>
          </a:bodyPr>
          <a:lstStyle/>
          <a:p>
            <a:r>
              <a:rPr lang="en-US" sz="3200" b="1" dirty="0"/>
              <a:t>Sewer Overflow Notification Law</a:t>
            </a:r>
          </a:p>
        </p:txBody>
      </p:sp>
      <p:sp>
        <p:nvSpPr>
          <p:cNvPr id="3" name="Content Placeholder 2">
            <a:extLst>
              <a:ext uri="{FF2B5EF4-FFF2-40B4-BE49-F238E27FC236}">
                <a16:creationId xmlns:a16="http://schemas.microsoft.com/office/drawing/2014/main" id="{C225E37C-7690-43E5-9078-FA26E90597D2}"/>
              </a:ext>
            </a:extLst>
          </p:cNvPr>
          <p:cNvSpPr>
            <a:spLocks noGrp="1"/>
          </p:cNvSpPr>
          <p:nvPr>
            <p:ph idx="1"/>
          </p:nvPr>
        </p:nvSpPr>
        <p:spPr>
          <a:xfrm>
            <a:off x="442290" y="1524000"/>
            <a:ext cx="8229600" cy="4608870"/>
          </a:xfrm>
        </p:spPr>
        <p:txBody>
          <a:bodyPr>
            <a:normAutofit/>
          </a:bodyPr>
          <a:lstStyle/>
          <a:p>
            <a:pPr>
              <a:spcBef>
                <a:spcPts val="0"/>
              </a:spcBef>
              <a:spcAft>
                <a:spcPts val="1800"/>
              </a:spcAft>
            </a:pPr>
            <a:r>
              <a:rPr lang="en-US" sz="1800" b="1" dirty="0">
                <a:ea typeface="Calibri" panose="020F0502020204030204" pitchFamily="34" charset="0"/>
              </a:rPr>
              <a:t>R</a:t>
            </a:r>
            <a:r>
              <a:rPr lang="en-US" sz="1800" b="1" dirty="0">
                <a:effectLst/>
                <a:ea typeface="Calibri" panose="020F0502020204030204" pitchFamily="34" charset="0"/>
              </a:rPr>
              <a:t>equires notifications to be issued within two hours of the discovery of discharge, and specify which notices must go to specific local, state, and federal government agencies, news organizations, and any individual who has subscribed to receive such notifications.</a:t>
            </a:r>
          </a:p>
          <a:p>
            <a:pPr>
              <a:spcBef>
                <a:spcPts val="0"/>
              </a:spcBef>
              <a:spcAft>
                <a:spcPts val="1800"/>
              </a:spcAft>
            </a:pPr>
            <a:r>
              <a:rPr lang="en-US" sz="1800" b="1" dirty="0">
                <a:effectLst/>
                <a:highlight>
                  <a:srgbClr val="FFFF00"/>
                </a:highlight>
                <a:ea typeface="Calibri" panose="020F0502020204030204" pitchFamily="34" charset="0"/>
              </a:rPr>
              <a:t>The regulation will also require municipal boards of health or health departments to issue public health warnings under certain circumstances. </a:t>
            </a:r>
          </a:p>
          <a:p>
            <a:pPr>
              <a:spcBef>
                <a:spcPts val="0"/>
              </a:spcBef>
              <a:spcAft>
                <a:spcPts val="1800"/>
              </a:spcAft>
            </a:pPr>
            <a:r>
              <a:rPr lang="en-US" sz="1800" b="1" dirty="0">
                <a:effectLst/>
                <a:ea typeface="Calibri" panose="020F0502020204030204" pitchFamily="34" charset="0"/>
              </a:rPr>
              <a:t>The proposed regulation, a summary of the regulation, and a Note to Reviewers are available on MassDEP’s website:  </a:t>
            </a:r>
            <a:r>
              <a:rPr lang="en-US" sz="1800" b="1" u="sng" dirty="0">
                <a:solidFill>
                  <a:srgbClr val="0000FF"/>
                </a:solidFill>
                <a:effectLst/>
                <a:ea typeface="Calibri" panose="020F0502020204030204" pitchFamily="34" charset="0"/>
                <a:cs typeface="Calibri" panose="020F0502020204030204" pitchFamily="34" charset="0"/>
                <a:hlinkClick r:id="rId3"/>
              </a:rPr>
              <a:t>https://www.mass.gov/regulations/314-CMR-1600-notification-requirements-to-promote-public-awareness-of-sewage-pollution</a:t>
            </a:r>
            <a:r>
              <a:rPr lang="en-US" sz="1800" b="1" dirty="0">
                <a:solidFill>
                  <a:srgbClr val="000000"/>
                </a:solidFill>
                <a:effectLst/>
                <a:ea typeface="Calibri" panose="020F0502020204030204" pitchFamily="34" charset="0"/>
                <a:cs typeface="Calibri" panose="020F0502020204030204" pitchFamily="34" charset="0"/>
              </a:rPr>
              <a:t>  </a:t>
            </a:r>
            <a:r>
              <a:rPr lang="en-US" sz="1800" b="1" dirty="0">
                <a:effectLst/>
                <a:ea typeface="Calibri" panose="020F0502020204030204" pitchFamily="34" charset="0"/>
              </a:rPr>
              <a:t>The public comment period began October 4, 2021 and ends on November 8, 2021. </a:t>
            </a:r>
          </a:p>
          <a:p>
            <a:pPr marL="0" indent="0">
              <a:spcBef>
                <a:spcPts val="0"/>
              </a:spcBef>
              <a:spcAft>
                <a:spcPts val="1800"/>
              </a:spcAft>
              <a:buNone/>
            </a:pPr>
            <a:r>
              <a:rPr lang="en-US" sz="1800" b="1" dirty="0">
                <a:effectLst/>
                <a:ea typeface="Calibri" panose="020F0502020204030204" pitchFamily="34" charset="0"/>
              </a:rPr>
              <a:t> </a:t>
            </a:r>
            <a:endParaRPr lang="en-US" sz="2800" b="1" dirty="0"/>
          </a:p>
        </p:txBody>
      </p:sp>
    </p:spTree>
    <p:extLst>
      <p:ext uri="{BB962C8B-B14F-4D97-AF65-F5344CB8AC3E}">
        <p14:creationId xmlns:p14="http://schemas.microsoft.com/office/powerpoint/2010/main" val="1947321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95ED6-2FF7-47D5-B0F8-AE75621C8E74}"/>
              </a:ext>
            </a:extLst>
          </p:cNvPr>
          <p:cNvSpPr>
            <a:spLocks noGrp="1"/>
          </p:cNvSpPr>
          <p:nvPr>
            <p:ph type="title"/>
          </p:nvPr>
        </p:nvSpPr>
        <p:spPr>
          <a:xfrm>
            <a:off x="1016713" y="94390"/>
            <a:ext cx="7080755" cy="1188720"/>
          </a:xfrm>
        </p:spPr>
        <p:txBody>
          <a:bodyPr>
            <a:normAutofit/>
          </a:bodyPr>
          <a:lstStyle/>
          <a:p>
            <a:endParaRPr lang="en-US" sz="3200" b="1" dirty="0"/>
          </a:p>
        </p:txBody>
      </p:sp>
      <p:sp>
        <p:nvSpPr>
          <p:cNvPr id="3" name="Content Placeholder 2">
            <a:extLst>
              <a:ext uri="{FF2B5EF4-FFF2-40B4-BE49-F238E27FC236}">
                <a16:creationId xmlns:a16="http://schemas.microsoft.com/office/drawing/2014/main" id="{C225E37C-7690-43E5-9078-FA26E90597D2}"/>
              </a:ext>
            </a:extLst>
          </p:cNvPr>
          <p:cNvSpPr>
            <a:spLocks noGrp="1"/>
          </p:cNvSpPr>
          <p:nvPr>
            <p:ph idx="1"/>
          </p:nvPr>
        </p:nvSpPr>
        <p:spPr>
          <a:xfrm>
            <a:off x="442290" y="1524000"/>
            <a:ext cx="8229600" cy="4608870"/>
          </a:xfrm>
        </p:spPr>
        <p:txBody>
          <a:bodyPr>
            <a:normAutofit/>
          </a:bodyPr>
          <a:lstStyle/>
          <a:p>
            <a:pPr marL="0" indent="0" algn="ctr">
              <a:spcBef>
                <a:spcPts val="0"/>
              </a:spcBef>
              <a:spcAft>
                <a:spcPts val="1800"/>
              </a:spcAft>
              <a:buNone/>
            </a:pPr>
            <a:r>
              <a:rPr lang="en-US" sz="1800" b="1" dirty="0">
                <a:effectLst/>
                <a:ea typeface="Calibri" panose="020F0502020204030204" pitchFamily="34" charset="0"/>
              </a:rPr>
              <a:t> </a:t>
            </a:r>
            <a:endParaRPr lang="en-US" sz="3600" b="1" dirty="0">
              <a:ea typeface="Calibri" panose="020F0502020204030204" pitchFamily="34" charset="0"/>
            </a:endParaRPr>
          </a:p>
          <a:p>
            <a:pPr marL="0" indent="0" algn="ctr">
              <a:spcBef>
                <a:spcPts val="0"/>
              </a:spcBef>
              <a:spcAft>
                <a:spcPts val="1800"/>
              </a:spcAft>
              <a:buNone/>
            </a:pPr>
            <a:endParaRPr lang="en-US" sz="3600" b="1" dirty="0"/>
          </a:p>
          <a:p>
            <a:pPr marL="0" indent="0" algn="ctr">
              <a:spcBef>
                <a:spcPts val="0"/>
              </a:spcBef>
              <a:spcAft>
                <a:spcPts val="1800"/>
              </a:spcAft>
              <a:buNone/>
            </a:pPr>
            <a:r>
              <a:rPr lang="en-US" sz="3600" b="1" dirty="0"/>
              <a:t>Thank You and Questions</a:t>
            </a:r>
            <a:endParaRPr lang="en-US" sz="2800" b="1" dirty="0"/>
          </a:p>
        </p:txBody>
      </p:sp>
    </p:spTree>
    <p:extLst>
      <p:ext uri="{BB962C8B-B14F-4D97-AF65-F5344CB8AC3E}">
        <p14:creationId xmlns:p14="http://schemas.microsoft.com/office/powerpoint/2010/main" val="126658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7DD0-8410-49C9-848E-B7547354D566}"/>
              </a:ext>
            </a:extLst>
          </p:cNvPr>
          <p:cNvSpPr>
            <a:spLocks noGrp="1"/>
          </p:cNvSpPr>
          <p:nvPr>
            <p:ph type="title"/>
          </p:nvPr>
        </p:nvSpPr>
        <p:spPr>
          <a:xfrm>
            <a:off x="457200" y="27398"/>
            <a:ext cx="8229600" cy="1143000"/>
          </a:xfrm>
        </p:spPr>
        <p:txBody>
          <a:bodyPr/>
          <a:lstStyle/>
          <a:p>
            <a:r>
              <a:rPr lang="en-US" b="1" dirty="0"/>
              <a:t>MassDEP 2021</a:t>
            </a:r>
            <a:endParaRPr lang="en-US" dirty="0"/>
          </a:p>
        </p:txBody>
      </p:sp>
      <p:sp>
        <p:nvSpPr>
          <p:cNvPr id="3" name="Content Placeholder 2">
            <a:extLst>
              <a:ext uri="{FF2B5EF4-FFF2-40B4-BE49-F238E27FC236}">
                <a16:creationId xmlns:a16="http://schemas.microsoft.com/office/drawing/2014/main" id="{240C99B0-01E9-4A2A-8114-0D4E603461DE}"/>
              </a:ext>
            </a:extLst>
          </p:cNvPr>
          <p:cNvSpPr>
            <a:spLocks noGrp="1"/>
          </p:cNvSpPr>
          <p:nvPr>
            <p:ph idx="1"/>
          </p:nvPr>
        </p:nvSpPr>
        <p:spPr>
          <a:xfrm>
            <a:off x="457200" y="1066800"/>
            <a:ext cx="8077200" cy="5059363"/>
          </a:xfrm>
        </p:spPr>
        <p:txBody>
          <a:bodyPr/>
          <a:lstStyle/>
          <a:p>
            <a:endParaRPr lang="en-US" dirty="0"/>
          </a:p>
          <a:p>
            <a:r>
              <a:rPr lang="en-US" dirty="0"/>
              <a:t>MassDEP Work in 2021/COVID</a:t>
            </a:r>
          </a:p>
          <a:p>
            <a:r>
              <a:rPr lang="en-US" dirty="0"/>
              <a:t>MassDEP: we are in business! Website: mass.gov\dep</a:t>
            </a:r>
          </a:p>
          <a:p>
            <a:r>
              <a:rPr lang="en-US" dirty="0"/>
              <a:t>Transition to Hybrid workplace</a:t>
            </a:r>
          </a:p>
          <a:p>
            <a:r>
              <a:rPr lang="en-US" dirty="0"/>
              <a:t>Continued Coordination with Water Suppliers, Wastewater Operators and Waste and Recycling Sector</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D2DE9BC2-EE5A-4A32-ACE6-C74847519B5A}"/>
              </a:ext>
            </a:extLst>
          </p:cNvPr>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4168328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7DD0-8410-49C9-848E-B7547354D566}"/>
              </a:ext>
            </a:extLst>
          </p:cNvPr>
          <p:cNvSpPr>
            <a:spLocks noGrp="1"/>
          </p:cNvSpPr>
          <p:nvPr>
            <p:ph type="title"/>
          </p:nvPr>
        </p:nvSpPr>
        <p:spPr>
          <a:xfrm>
            <a:off x="457200" y="27398"/>
            <a:ext cx="8229600" cy="1143000"/>
          </a:xfrm>
        </p:spPr>
        <p:txBody>
          <a:bodyPr/>
          <a:lstStyle/>
          <a:p>
            <a:r>
              <a:rPr lang="en-US" b="1" dirty="0"/>
              <a:t>MassDEP 2021</a:t>
            </a:r>
            <a:endParaRPr lang="en-US" dirty="0"/>
          </a:p>
        </p:txBody>
      </p:sp>
      <p:sp>
        <p:nvSpPr>
          <p:cNvPr id="3" name="Content Placeholder 2">
            <a:extLst>
              <a:ext uri="{FF2B5EF4-FFF2-40B4-BE49-F238E27FC236}">
                <a16:creationId xmlns:a16="http://schemas.microsoft.com/office/drawing/2014/main" id="{240C99B0-01E9-4A2A-8114-0D4E603461DE}"/>
              </a:ext>
            </a:extLst>
          </p:cNvPr>
          <p:cNvSpPr>
            <a:spLocks noGrp="1"/>
          </p:cNvSpPr>
          <p:nvPr>
            <p:ph idx="1"/>
          </p:nvPr>
        </p:nvSpPr>
        <p:spPr>
          <a:xfrm>
            <a:off x="457200" y="1066800"/>
            <a:ext cx="8077200" cy="5059363"/>
          </a:xfrm>
        </p:spPr>
        <p:txBody>
          <a:bodyPr/>
          <a:lstStyle/>
          <a:p>
            <a:endParaRPr lang="en-US" dirty="0"/>
          </a:p>
          <a:p>
            <a:r>
              <a:rPr lang="en-US" dirty="0"/>
              <a:t>Climate Change</a:t>
            </a:r>
          </a:p>
          <a:p>
            <a:pPr lvl="1"/>
            <a:r>
              <a:rPr lang="en-US" dirty="0"/>
              <a:t>Transportation</a:t>
            </a:r>
          </a:p>
          <a:p>
            <a:pPr lvl="1"/>
            <a:r>
              <a:rPr lang="en-US" dirty="0"/>
              <a:t>Resiliency &amp; Wetlands </a:t>
            </a:r>
          </a:p>
          <a:p>
            <a:endParaRPr lang="en-US" dirty="0"/>
          </a:p>
        </p:txBody>
      </p:sp>
      <p:sp>
        <p:nvSpPr>
          <p:cNvPr id="4" name="Slide Number Placeholder 3">
            <a:extLst>
              <a:ext uri="{FF2B5EF4-FFF2-40B4-BE49-F238E27FC236}">
                <a16:creationId xmlns:a16="http://schemas.microsoft.com/office/drawing/2014/main" id="{D2DE9BC2-EE5A-4A32-ACE6-C74847519B5A}"/>
              </a:ext>
            </a:extLst>
          </p:cNvPr>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88633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altLang="en-US" b="1" dirty="0"/>
              <a:t>2020-2030 Solid Waste Master Plan</a:t>
            </a:r>
            <a:endParaRPr lang="en-US" dirty="0"/>
          </a:p>
        </p:txBody>
      </p:sp>
      <p:sp>
        <p:nvSpPr>
          <p:cNvPr id="3" name="Content Placeholder 2"/>
          <p:cNvSpPr>
            <a:spLocks noGrp="1"/>
          </p:cNvSpPr>
          <p:nvPr>
            <p:ph idx="1"/>
          </p:nvPr>
        </p:nvSpPr>
        <p:spPr/>
        <p:txBody>
          <a:bodyPr>
            <a:normAutofit/>
          </a:bodyPr>
          <a:lstStyle/>
          <a:p>
            <a:r>
              <a:rPr lang="en-US" sz="2200" dirty="0"/>
              <a:t>The 2020-2030 Solid Waste Master Plan:</a:t>
            </a:r>
          </a:p>
          <a:p>
            <a:pPr lvl="1"/>
            <a:r>
              <a:rPr lang="en-US" sz="2200" dirty="0"/>
              <a:t>Issued 10/18</a:t>
            </a:r>
          </a:p>
          <a:p>
            <a:pPr lvl="1"/>
            <a:r>
              <a:rPr lang="en-US" sz="2200" dirty="0"/>
              <a:t>Establishes the Commonwealth’s policy framework for reducing and managing solid waste.</a:t>
            </a:r>
          </a:p>
          <a:p>
            <a:pPr lvl="1"/>
            <a:r>
              <a:rPr lang="en-US" sz="2200" dirty="0"/>
              <a:t>Proposes a broad vision and strategies for how the Commonwealth will manage our waste over the next decade and beyond.</a:t>
            </a:r>
          </a:p>
          <a:p>
            <a:pPr lvl="1"/>
            <a:r>
              <a:rPr lang="en-US" sz="2200" dirty="0"/>
              <a:t>Is prepared in accordance with the requirements of Massachusetts General Law Chapter 16, Section 21.</a:t>
            </a:r>
          </a:p>
        </p:txBody>
      </p:sp>
    </p:spTree>
    <p:extLst>
      <p:ext uri="{BB962C8B-B14F-4D97-AF65-F5344CB8AC3E}">
        <p14:creationId xmlns:p14="http://schemas.microsoft.com/office/powerpoint/2010/main" val="1572067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CF94F49-2816-478D-9945-4D73F4F3F156}"/>
              </a:ext>
            </a:extLst>
          </p:cNvPr>
          <p:cNvSpPr>
            <a:spLocks noGrp="1"/>
          </p:cNvSpPr>
          <p:nvPr>
            <p:ph type="title"/>
          </p:nvPr>
        </p:nvSpPr>
        <p:spPr/>
        <p:txBody>
          <a:bodyPr/>
          <a:lstStyle/>
          <a:p>
            <a:r>
              <a:rPr lang="en-US" altLang="en-US" b="1" dirty="0"/>
              <a:t>SWMP Plan Highlights</a:t>
            </a:r>
            <a:endParaRPr lang="en-US" altLang="en-US" dirty="0"/>
          </a:p>
        </p:txBody>
      </p:sp>
      <p:sp>
        <p:nvSpPr>
          <p:cNvPr id="10243" name="Content Placeholder 2">
            <a:extLst>
              <a:ext uri="{FF2B5EF4-FFF2-40B4-BE49-F238E27FC236}">
                <a16:creationId xmlns:a16="http://schemas.microsoft.com/office/drawing/2014/main" id="{5B348439-6C3B-47BF-9F82-44A934B8C1C0}"/>
              </a:ext>
            </a:extLst>
          </p:cNvPr>
          <p:cNvSpPr>
            <a:spLocks noGrp="1"/>
          </p:cNvSpPr>
          <p:nvPr>
            <p:ph idx="1"/>
          </p:nvPr>
        </p:nvSpPr>
        <p:spPr/>
        <p:txBody>
          <a:bodyPr>
            <a:normAutofit/>
          </a:bodyPr>
          <a:lstStyle/>
          <a:p>
            <a:pPr marL="342900" marR="0" lvl="0" indent="-342900">
              <a:lnSpc>
                <a:spcPct val="115000"/>
              </a:lnSpc>
              <a:spcBef>
                <a:spcPts val="0"/>
              </a:spcBef>
              <a:spcAft>
                <a:spcPts val="0"/>
              </a:spcAft>
              <a:buFont typeface="Calibri" panose="020F0502020204030204" pitchFamily="34" charset="0"/>
              <a:buChar char="•"/>
              <a:tabLst>
                <a:tab pos="457200" algn="l"/>
              </a:tabLst>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Sets aggressive disposal reduction goals for 2030 and 2050 supported by new strategies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2030 Disposal Reduction Goal of 1.7 million tons/year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2050 Disposal Reduction Goal of 5.1 million tons/year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Aligns efforts with Commonwealth Climate Goals by efforts to address emissions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71500" marR="0" indent="0">
              <a:lnSpc>
                <a:spcPct val="115000"/>
              </a:lnSpc>
              <a:spcBef>
                <a:spcPts val="0"/>
              </a:spcBef>
              <a:spcAft>
                <a:spcPts val="0"/>
              </a:spcAft>
              <a:buNone/>
            </a:pPr>
            <a:r>
              <a:rPr lang="en-US"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tabLst>
                <a:tab pos="457200" algn="l"/>
              </a:tabLst>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Expands successful Food Waste Reduction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Set more aggressive goals for further reduction of food waste by 500,000 tons annually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71500" marR="0" indent="0">
              <a:lnSpc>
                <a:spcPct val="115000"/>
              </a:lnSpc>
              <a:spcBef>
                <a:spcPts val="0"/>
              </a:spcBef>
              <a:spcAft>
                <a:spcPts val="0"/>
              </a:spcAft>
              <a:buNone/>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tabLst>
                <a:tab pos="457200" algn="l"/>
              </a:tabLst>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Establishes New Bans for Mattresses and Textiles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Implement new bans on mattresses and textiles,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Bans supported by established and enhanced assistance, outreach and market development programs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Increase </a:t>
            </a:r>
            <a:r>
              <a:rPr lang="en-US" sz="1600" u="sng" dirty="0">
                <a:effectLst/>
                <a:latin typeface="Calibri" panose="020F0502020204030204" pitchFamily="34" charset="0"/>
                <a:ea typeface="Times New Roman" panose="02020603050405020304" pitchFamily="18" charset="0"/>
                <a:cs typeface="Times New Roman" panose="02020603050405020304" pitchFamily="18" charset="0"/>
              </a:rPr>
              <a:t>inspections and enforcement</a:t>
            </a: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 of current bans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71500" marR="0" indent="0">
              <a:lnSpc>
                <a:spcPct val="115000"/>
              </a:lnSpc>
              <a:spcBef>
                <a:spcPts val="0"/>
              </a:spcBef>
              <a:spcAft>
                <a:spcPts val="0"/>
              </a:spcAft>
              <a:buNone/>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altLang="en-US" dirty="0"/>
          </a:p>
        </p:txBody>
      </p:sp>
    </p:spTree>
    <p:extLst>
      <p:ext uri="{BB962C8B-B14F-4D97-AF65-F5344CB8AC3E}">
        <p14:creationId xmlns:p14="http://schemas.microsoft.com/office/powerpoint/2010/main" val="3269660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CF94F49-2816-478D-9945-4D73F4F3F156}"/>
              </a:ext>
            </a:extLst>
          </p:cNvPr>
          <p:cNvSpPr>
            <a:spLocks noGrp="1"/>
          </p:cNvSpPr>
          <p:nvPr>
            <p:ph type="title"/>
          </p:nvPr>
        </p:nvSpPr>
        <p:spPr/>
        <p:txBody>
          <a:bodyPr/>
          <a:lstStyle/>
          <a:p>
            <a:r>
              <a:rPr lang="en-US" altLang="en-US" b="1" dirty="0"/>
              <a:t>SWMP Plan Highlights</a:t>
            </a:r>
            <a:endParaRPr lang="en-US" altLang="en-US" dirty="0"/>
          </a:p>
        </p:txBody>
      </p:sp>
      <p:sp>
        <p:nvSpPr>
          <p:cNvPr id="10243" name="Content Placeholder 2">
            <a:extLst>
              <a:ext uri="{FF2B5EF4-FFF2-40B4-BE49-F238E27FC236}">
                <a16:creationId xmlns:a16="http://schemas.microsoft.com/office/drawing/2014/main" id="{5B348439-6C3B-47BF-9F82-44A934B8C1C0}"/>
              </a:ext>
            </a:extLst>
          </p:cNvPr>
          <p:cNvSpPr>
            <a:spLocks noGrp="1"/>
          </p:cNvSpPr>
          <p:nvPr>
            <p:ph idx="1"/>
          </p:nvPr>
        </p:nvSpPr>
        <p:spPr/>
        <p:txBody>
          <a:bodyPr>
            <a:normAutofit lnSpcReduction="10000"/>
          </a:bodyPr>
          <a:lstStyle/>
          <a:p>
            <a:pPr marL="571500" marR="0" indent="0">
              <a:lnSpc>
                <a:spcPct val="115000"/>
              </a:lnSpc>
              <a:spcBef>
                <a:spcPts val="0"/>
              </a:spcBef>
              <a:spcAft>
                <a:spcPts val="0"/>
              </a:spcAft>
              <a:buNone/>
            </a:pPr>
            <a:r>
              <a:rPr lang="en-US" sz="15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tabLst>
                <a:tab pos="457200" algn="l"/>
              </a:tabLs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tabLst>
                <a:tab pos="457200" algn="l"/>
              </a:tabLst>
            </a:pPr>
            <a:r>
              <a:rPr lang="en-US" sz="1500" b="1" dirty="0">
                <a:effectLst/>
                <a:latin typeface="Calibri" panose="020F0502020204030204" pitchFamily="34" charset="0"/>
                <a:ea typeface="Times New Roman" panose="02020603050405020304" pitchFamily="18" charset="0"/>
                <a:cs typeface="Times New Roman" panose="02020603050405020304" pitchFamily="18" charset="0"/>
              </a:rPr>
              <a:t>Improves Programs and establishes ongoing engagement with Environmental Justice communities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500" dirty="0">
                <a:effectLst/>
                <a:latin typeface="Calibri" panose="020F0502020204030204" pitchFamily="34" charset="0"/>
                <a:ea typeface="Times New Roman" panose="02020603050405020304" pitchFamily="18" charset="0"/>
                <a:cs typeface="Times New Roman" panose="02020603050405020304" pitchFamily="18" charset="0"/>
              </a:rPr>
              <a:t>Updating grant program criteria to prioritize and increase grant awards to EJ communities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500" dirty="0">
                <a:effectLst/>
                <a:latin typeface="Calibri" panose="020F0502020204030204" pitchFamily="34" charset="0"/>
                <a:ea typeface="Times New Roman" panose="02020603050405020304" pitchFamily="18" charset="0"/>
                <a:cs typeface="Times New Roman" panose="02020603050405020304" pitchFamily="18" charset="0"/>
              </a:rPr>
              <a:t>Promote use of hybrid/electric trash and recycling trucks in EJ Communities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500" dirty="0">
                <a:effectLst/>
                <a:latin typeface="Calibri" panose="020F0502020204030204" pitchFamily="34" charset="0"/>
                <a:ea typeface="Times New Roman" panose="02020603050405020304" pitchFamily="18" charset="0"/>
                <a:cs typeface="Times New Roman" panose="02020603050405020304" pitchFamily="18" charset="0"/>
              </a:rPr>
              <a:t>Ongoing engagement to address community issues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tabLst>
                <a:tab pos="457200" algn="l"/>
              </a:tabLst>
            </a:pPr>
            <a:endParaRPr lang="en-US" sz="1500" b="1"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tabLst>
                <a:tab pos="457200" algn="l"/>
              </a:tabLst>
            </a:pPr>
            <a:r>
              <a:rPr lang="en-US" sz="1500" b="1" dirty="0">
                <a:effectLst/>
                <a:latin typeface="Calibri" panose="020F0502020204030204" pitchFamily="34" charset="0"/>
                <a:ea typeface="Times New Roman" panose="02020603050405020304" pitchFamily="18" charset="0"/>
                <a:cs typeface="Times New Roman" panose="02020603050405020304" pitchFamily="18" charset="0"/>
              </a:rPr>
              <a:t>Dynamic and flexible plan, with built in opportunities to refine and update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500" dirty="0">
                <a:effectLst/>
                <a:latin typeface="Calibri" panose="020F0502020204030204" pitchFamily="34" charset="0"/>
                <a:ea typeface="Times New Roman" panose="02020603050405020304" pitchFamily="18" charset="0"/>
                <a:cs typeface="Times New Roman" panose="02020603050405020304" pitchFamily="18" charset="0"/>
              </a:rPr>
              <a:t>Continue to develop specific action plans for food waste, construction materials, reduction &amp; reuse, and recycling markets and update these in consultation with stakeholders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tabLst>
                <a:tab pos="457200" algn="l"/>
              </a:tabLst>
            </a:pPr>
            <a:r>
              <a:rPr lang="en-US" sz="1500" b="1" dirty="0">
                <a:effectLst/>
                <a:latin typeface="Calibri" panose="020F0502020204030204" pitchFamily="34" charset="0"/>
                <a:ea typeface="Times New Roman" panose="02020603050405020304" pitchFamily="18" charset="0"/>
                <a:cs typeface="Calibri" panose="020F0502020204030204" pitchFamily="34" charset="0"/>
              </a:rPr>
              <a:t>Develops strategic recycling markets action plan</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500" dirty="0">
                <a:effectLst/>
                <a:latin typeface="Calibri" panose="020F0502020204030204" pitchFamily="34" charset="0"/>
                <a:ea typeface="Times New Roman" panose="02020603050405020304" pitchFamily="18" charset="0"/>
                <a:cs typeface="Calibri" panose="020F0502020204030204" pitchFamily="34" charset="0"/>
              </a:rPr>
              <a:t>Establishes a state Recycling Market Development Council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Arial" panose="020B0604020202020204" pitchFamily="34" charset="0"/>
              <a:buChar char="–"/>
              <a:tabLst>
                <a:tab pos="914400" algn="l"/>
              </a:tabLst>
            </a:pPr>
            <a:r>
              <a:rPr lang="en-US" sz="1500" dirty="0">
                <a:effectLst/>
                <a:latin typeface="Calibri" panose="020F0502020204030204" pitchFamily="34" charset="0"/>
                <a:ea typeface="Calibri" panose="020F0502020204030204" pitchFamily="34" charset="0"/>
                <a:cs typeface="Calibri" panose="020F0502020204030204" pitchFamily="34" charset="0"/>
              </a:rPr>
              <a:t>Support innovation in the area of recycling through work with leading academic institutions and enhanced grant opportunities of over $1 million this year (recycling markets and new technologies)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altLang="en-US" dirty="0"/>
          </a:p>
        </p:txBody>
      </p:sp>
    </p:spTree>
    <p:extLst>
      <p:ext uri="{BB962C8B-B14F-4D97-AF65-F5344CB8AC3E}">
        <p14:creationId xmlns:p14="http://schemas.microsoft.com/office/powerpoint/2010/main" val="3481314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DA0E2DC-0988-4F69-A0B0-4ABE8680DB20}"/>
              </a:ext>
            </a:extLst>
          </p:cNvPr>
          <p:cNvSpPr>
            <a:spLocks noGrp="1"/>
          </p:cNvSpPr>
          <p:nvPr>
            <p:ph type="title"/>
          </p:nvPr>
        </p:nvSpPr>
        <p:spPr/>
        <p:txBody>
          <a:bodyPr/>
          <a:lstStyle/>
          <a:p>
            <a:r>
              <a:rPr lang="en-US" altLang="en-US" b="1" dirty="0"/>
              <a:t>Next Steps</a:t>
            </a:r>
          </a:p>
        </p:txBody>
      </p:sp>
      <p:sp>
        <p:nvSpPr>
          <p:cNvPr id="11267" name="Content Placeholder 2">
            <a:extLst>
              <a:ext uri="{FF2B5EF4-FFF2-40B4-BE49-F238E27FC236}">
                <a16:creationId xmlns:a16="http://schemas.microsoft.com/office/drawing/2014/main" id="{B1B7D928-37EE-4CCF-A60B-271FB2473E6B}"/>
              </a:ext>
            </a:extLst>
          </p:cNvPr>
          <p:cNvSpPr>
            <a:spLocks noGrp="1"/>
          </p:cNvSpPr>
          <p:nvPr>
            <p:ph idx="1"/>
          </p:nvPr>
        </p:nvSpPr>
        <p:spPr/>
        <p:txBody>
          <a:bodyPr>
            <a:normAutofit/>
          </a:bodyPr>
          <a:lstStyle/>
          <a:p>
            <a:r>
              <a:rPr lang="en-US" altLang="en-US" dirty="0"/>
              <a:t>Ongoing engagement to implement new bans</a:t>
            </a:r>
          </a:p>
          <a:p>
            <a:r>
              <a:rPr lang="en-US" altLang="en-US" dirty="0"/>
              <a:t>Work on Recycling and Reuse Action Plan</a:t>
            </a:r>
          </a:p>
          <a:p>
            <a:r>
              <a:rPr lang="en-US" altLang="en-US" dirty="0"/>
              <a:t>State Council</a:t>
            </a:r>
          </a:p>
        </p:txBody>
      </p:sp>
    </p:spTree>
    <p:extLst>
      <p:ext uri="{BB962C8B-B14F-4D97-AF65-F5344CB8AC3E}">
        <p14:creationId xmlns:p14="http://schemas.microsoft.com/office/powerpoint/2010/main" val="1016844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7DD0-8410-49C9-848E-B7547354D566}"/>
              </a:ext>
            </a:extLst>
          </p:cNvPr>
          <p:cNvSpPr>
            <a:spLocks noGrp="1"/>
          </p:cNvSpPr>
          <p:nvPr>
            <p:ph type="title"/>
          </p:nvPr>
        </p:nvSpPr>
        <p:spPr>
          <a:xfrm>
            <a:off x="457200" y="27398"/>
            <a:ext cx="8229600" cy="1143000"/>
          </a:xfrm>
        </p:spPr>
        <p:txBody>
          <a:bodyPr/>
          <a:lstStyle/>
          <a:p>
            <a:r>
              <a:rPr lang="en-US" b="1" dirty="0"/>
              <a:t>PFAS: A Unique Challenge </a:t>
            </a:r>
            <a:endParaRPr lang="en-US" dirty="0"/>
          </a:p>
        </p:txBody>
      </p:sp>
      <p:sp>
        <p:nvSpPr>
          <p:cNvPr id="3" name="Content Placeholder 2">
            <a:extLst>
              <a:ext uri="{FF2B5EF4-FFF2-40B4-BE49-F238E27FC236}">
                <a16:creationId xmlns:a16="http://schemas.microsoft.com/office/drawing/2014/main" id="{240C99B0-01E9-4A2A-8114-0D4E603461DE}"/>
              </a:ext>
            </a:extLst>
          </p:cNvPr>
          <p:cNvSpPr>
            <a:spLocks noGrp="1"/>
          </p:cNvSpPr>
          <p:nvPr>
            <p:ph idx="1"/>
          </p:nvPr>
        </p:nvSpPr>
        <p:spPr>
          <a:xfrm>
            <a:off x="457200" y="1066800"/>
            <a:ext cx="8077200" cy="5059363"/>
          </a:xfrm>
        </p:spPr>
        <p:txBody>
          <a:bodyPr/>
          <a:lstStyle/>
          <a:p>
            <a:pPr marL="457200" indent="-457200">
              <a:spcBef>
                <a:spcPts val="0"/>
              </a:spcBef>
              <a:spcAft>
                <a:spcPts val="1800"/>
              </a:spcAft>
            </a:pPr>
            <a:r>
              <a:rPr lang="en-US" b="1" u="sng" dirty="0"/>
              <a:t>P</a:t>
            </a:r>
            <a:r>
              <a:rPr lang="en-US" dirty="0"/>
              <a:t>oly- and per</a:t>
            </a:r>
            <a:r>
              <a:rPr lang="en-US" b="1" u="sng" dirty="0"/>
              <a:t>f</a:t>
            </a:r>
            <a:r>
              <a:rPr lang="en-US" dirty="0"/>
              <a:t>luoro</a:t>
            </a:r>
            <a:r>
              <a:rPr lang="en-US" b="1" u="sng" dirty="0"/>
              <a:t>a</a:t>
            </a:r>
            <a:r>
              <a:rPr lang="en-US" dirty="0"/>
              <a:t>lkyl </a:t>
            </a:r>
            <a:r>
              <a:rPr lang="en-US" b="1" u="sng" dirty="0"/>
              <a:t>S</a:t>
            </a:r>
            <a:r>
              <a:rPr lang="en-US" dirty="0"/>
              <a:t>ubstances </a:t>
            </a:r>
          </a:p>
          <a:p>
            <a:pPr marL="457200" indent="-457200">
              <a:spcBef>
                <a:spcPts val="0"/>
              </a:spcBef>
              <a:spcAft>
                <a:spcPts val="1800"/>
              </a:spcAft>
            </a:pPr>
            <a:r>
              <a:rPr lang="en-US" dirty="0"/>
              <a:t>Family of thousands of compounds</a:t>
            </a:r>
          </a:p>
          <a:p>
            <a:pPr marL="457200" indent="-457200">
              <a:spcBef>
                <a:spcPts val="0"/>
              </a:spcBef>
              <a:spcAft>
                <a:spcPts val="1800"/>
              </a:spcAft>
            </a:pPr>
            <a:r>
              <a:rPr lang="en-US" b="1" dirty="0"/>
              <a:t>Extremely stable </a:t>
            </a:r>
            <a:r>
              <a:rPr lang="en-US" dirty="0"/>
              <a:t>– heat &amp; stain resistant, water repellant</a:t>
            </a:r>
          </a:p>
          <a:p>
            <a:pPr marL="457200" indent="-457200">
              <a:spcBef>
                <a:spcPts val="0"/>
              </a:spcBef>
              <a:spcAft>
                <a:spcPts val="1800"/>
              </a:spcAft>
            </a:pPr>
            <a:r>
              <a:rPr lang="en-US" b="1" dirty="0"/>
              <a:t>“Forever chemicals” </a:t>
            </a:r>
            <a:r>
              <a:rPr lang="en-US" dirty="0"/>
              <a:t>-  persistent, do not biodegrade</a:t>
            </a:r>
          </a:p>
          <a:p>
            <a:pPr marL="457200" indent="-457200">
              <a:spcBef>
                <a:spcPts val="0"/>
              </a:spcBef>
              <a:spcAft>
                <a:spcPts val="1800"/>
              </a:spcAft>
            </a:pPr>
            <a:r>
              <a:rPr lang="en-US" b="1" dirty="0"/>
              <a:t>Water Soluble</a:t>
            </a:r>
          </a:p>
          <a:p>
            <a:endParaRPr lang="en-US" dirty="0"/>
          </a:p>
        </p:txBody>
      </p:sp>
      <p:sp>
        <p:nvSpPr>
          <p:cNvPr id="4" name="Slide Number Placeholder 3">
            <a:extLst>
              <a:ext uri="{FF2B5EF4-FFF2-40B4-BE49-F238E27FC236}">
                <a16:creationId xmlns:a16="http://schemas.microsoft.com/office/drawing/2014/main" id="{D2DE9BC2-EE5A-4A32-ACE6-C74847519B5A}"/>
              </a:ext>
            </a:extLst>
          </p:cNvPr>
          <p:cNvSpPr>
            <a:spLocks noGrp="1"/>
          </p:cNvSpPr>
          <p:nvPr>
            <p:ph type="sldNum" sz="quarter" idx="12"/>
          </p:nvPr>
        </p:nvSpPr>
        <p:spPr/>
        <p:txBody>
          <a:bodyPr/>
          <a:lstStyle/>
          <a:p>
            <a:endParaRPr lang="en-US" dirty="0"/>
          </a:p>
        </p:txBody>
      </p:sp>
      <p:pic>
        <p:nvPicPr>
          <p:cNvPr id="6" name="Picture 2" descr="Image result for pfoa CHEMICAL STRUCTURE">
            <a:extLst>
              <a:ext uri="{FF2B5EF4-FFF2-40B4-BE49-F238E27FC236}">
                <a16:creationId xmlns:a16="http://schemas.microsoft.com/office/drawing/2014/main" id="{0EC37996-5968-4E0D-B70C-6979E0E8218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rot="21309667">
            <a:off x="4714070" y="4499697"/>
            <a:ext cx="3855703" cy="1130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66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3746" y="303591"/>
            <a:ext cx="3251495"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6A389C-F7E4-4568-B9FA-E6AEB75538A0}"/>
              </a:ext>
            </a:extLst>
          </p:cNvPr>
          <p:cNvSpPr>
            <a:spLocks noGrp="1"/>
          </p:cNvSpPr>
          <p:nvPr>
            <p:ph type="title"/>
          </p:nvPr>
        </p:nvSpPr>
        <p:spPr>
          <a:xfrm>
            <a:off x="445770" y="637125"/>
            <a:ext cx="2851707" cy="5256371"/>
          </a:xfrm>
        </p:spPr>
        <p:txBody>
          <a:bodyPr>
            <a:normAutofit/>
          </a:bodyPr>
          <a:lstStyle/>
          <a:p>
            <a:r>
              <a:rPr lang="en-US" sz="4200" b="1" dirty="0">
                <a:solidFill>
                  <a:schemeClr val="bg1"/>
                </a:solidFill>
              </a:rPr>
              <a:t>MassDEP Priority PFAS Activities</a:t>
            </a:r>
            <a:endParaRPr lang="en-US" sz="4200" dirty="0">
              <a:solidFill>
                <a:schemeClr val="bg1"/>
              </a:solidFill>
            </a:endParaRPr>
          </a:p>
        </p:txBody>
      </p:sp>
      <p:graphicFrame>
        <p:nvGraphicFramePr>
          <p:cNvPr id="5" name="Content Placeholder 2">
            <a:extLst>
              <a:ext uri="{FF2B5EF4-FFF2-40B4-BE49-F238E27FC236}">
                <a16:creationId xmlns:a16="http://schemas.microsoft.com/office/drawing/2014/main" id="{9724077A-D49B-419D-BB16-1B067A977D44}"/>
              </a:ext>
            </a:extLst>
          </p:cNvPr>
          <p:cNvGraphicFramePr>
            <a:graphicFrameLocks noGrp="1"/>
          </p:cNvGraphicFramePr>
          <p:nvPr>
            <p:ph idx="1"/>
            <p:extLst>
              <p:ext uri="{D42A27DB-BD31-4B8C-83A1-F6EECF244321}">
                <p14:modId xmlns:p14="http://schemas.microsoft.com/office/powerpoint/2010/main" val="4159328595"/>
              </p:ext>
            </p:extLst>
          </p:nvPr>
        </p:nvGraphicFramePr>
        <p:xfrm>
          <a:off x="3875238" y="303591"/>
          <a:ext cx="4941519" cy="58967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8288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4197</TotalTime>
  <Words>3041</Words>
  <Application>Microsoft Office PowerPoint</Application>
  <PresentationFormat>On-screen Show (4:3)</PresentationFormat>
  <Paragraphs>252</Paragraphs>
  <Slides>18</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Symbol</vt:lpstr>
      <vt:lpstr>Office Theme</vt:lpstr>
      <vt:lpstr>MassDEP 2021</vt:lpstr>
      <vt:lpstr>MassDEP 2021</vt:lpstr>
      <vt:lpstr>MassDEP 2021</vt:lpstr>
      <vt:lpstr>2020-2030 Solid Waste Master Plan</vt:lpstr>
      <vt:lpstr>SWMP Plan Highlights</vt:lpstr>
      <vt:lpstr>SWMP Plan Highlights</vt:lpstr>
      <vt:lpstr>Next Steps</vt:lpstr>
      <vt:lpstr>PFAS: A Unique Challenge </vt:lpstr>
      <vt:lpstr>MassDEP Priority PFAS Activities</vt:lpstr>
      <vt:lpstr>PowerPoint Presentation</vt:lpstr>
      <vt:lpstr>PFAS6 Drinking Water Standard </vt:lpstr>
      <vt:lpstr>New Resources to Address PFAS</vt:lpstr>
      <vt:lpstr>PFAS6 Drinking Water Standard </vt:lpstr>
      <vt:lpstr>PFAS6 Drinking Water Standard </vt:lpstr>
      <vt:lpstr>PFAS</vt:lpstr>
      <vt:lpstr>Sewer Overflow Notification Law</vt:lpstr>
      <vt:lpstr>Sewer Overflow Notification Law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MassDEP's Strategy on PFAS at Industrial and Municipal Facilities</dc:title>
  <dc:creator>Baskin, Kathleen (DEP)</dc:creator>
  <cp:lastModifiedBy>Suuberg, Martin (DEP)</cp:lastModifiedBy>
  <cp:revision>32</cp:revision>
  <cp:lastPrinted>2020-10-15T12:43:29Z</cp:lastPrinted>
  <dcterms:created xsi:type="dcterms:W3CDTF">2020-10-08T01:11:28Z</dcterms:created>
  <dcterms:modified xsi:type="dcterms:W3CDTF">2021-10-19T20:22:29Z</dcterms:modified>
</cp:coreProperties>
</file>