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4"/>
  </p:notesMasterIdLst>
  <p:handoutMasterIdLst>
    <p:handoutMasterId r:id="rId35"/>
  </p:handoutMasterIdLst>
  <p:sldIdLst>
    <p:sldId id="256" r:id="rId2"/>
    <p:sldId id="316" r:id="rId3"/>
    <p:sldId id="264" r:id="rId4"/>
    <p:sldId id="331" r:id="rId5"/>
    <p:sldId id="335" r:id="rId6"/>
    <p:sldId id="336" r:id="rId7"/>
    <p:sldId id="337" r:id="rId8"/>
    <p:sldId id="338" r:id="rId9"/>
    <p:sldId id="265" r:id="rId10"/>
    <p:sldId id="329" r:id="rId11"/>
    <p:sldId id="296" r:id="rId12"/>
    <p:sldId id="324" r:id="rId13"/>
    <p:sldId id="271" r:id="rId14"/>
    <p:sldId id="276" r:id="rId15"/>
    <p:sldId id="339" r:id="rId16"/>
    <p:sldId id="327" r:id="rId17"/>
    <p:sldId id="326" r:id="rId18"/>
    <p:sldId id="274" r:id="rId19"/>
    <p:sldId id="284" r:id="rId20"/>
    <p:sldId id="309" r:id="rId21"/>
    <p:sldId id="286" r:id="rId22"/>
    <p:sldId id="293" r:id="rId23"/>
    <p:sldId id="285" r:id="rId24"/>
    <p:sldId id="314" r:id="rId25"/>
    <p:sldId id="313" r:id="rId26"/>
    <p:sldId id="291" r:id="rId27"/>
    <p:sldId id="300" r:id="rId28"/>
    <p:sldId id="334" r:id="rId29"/>
    <p:sldId id="306" r:id="rId30"/>
    <p:sldId id="323" r:id="rId31"/>
    <p:sldId id="333" r:id="rId32"/>
    <p:sldId id="340"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1"/>
    <p:restoredTop sz="78000" autoAdjust="0"/>
  </p:normalViewPr>
  <p:slideViewPr>
    <p:cSldViewPr snapToGrid="0" snapToObjects="1">
      <p:cViewPr varScale="1">
        <p:scale>
          <a:sx n="86" d="100"/>
          <a:sy n="86" d="100"/>
        </p:scale>
        <p:origin x="1296" y="96"/>
      </p:cViewPr>
      <p:guideLst/>
    </p:cSldViewPr>
  </p:slideViewPr>
  <p:notesTextViewPr>
    <p:cViewPr>
      <p:scale>
        <a:sx n="3" d="2"/>
        <a:sy n="3" d="2"/>
      </p:scale>
      <p:origin x="0" y="0"/>
    </p:cViewPr>
  </p:notesTextViewPr>
  <p:notesViewPr>
    <p:cSldViewPr snapToGrid="0" snapToObjects="1">
      <p:cViewPr varScale="1">
        <p:scale>
          <a:sx n="76" d="100"/>
          <a:sy n="76" d="100"/>
        </p:scale>
        <p:origin x="282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700" cy="463407"/>
          </a:xfrm>
          <a:prstGeom prst="rect">
            <a:avLst/>
          </a:prstGeom>
        </p:spPr>
        <p:txBody>
          <a:bodyPr vert="horz" lIns="91607" tIns="45804" rIns="91607" bIns="45804" rtlCol="0"/>
          <a:lstStyle>
            <a:lvl1pPr algn="l">
              <a:defRPr sz="1200"/>
            </a:lvl1pPr>
          </a:lstStyle>
          <a:p>
            <a:r>
              <a:rPr lang="en-US" dirty="0"/>
              <a:t>sanitization for Food Safety</a:t>
            </a:r>
          </a:p>
        </p:txBody>
      </p:sp>
      <p:sp>
        <p:nvSpPr>
          <p:cNvPr id="3" name="Date Placeholder 2"/>
          <p:cNvSpPr>
            <a:spLocks noGrp="1"/>
          </p:cNvSpPr>
          <p:nvPr>
            <p:ph type="dt" sz="quarter" idx="1"/>
          </p:nvPr>
        </p:nvSpPr>
        <p:spPr>
          <a:xfrm>
            <a:off x="3936768" y="0"/>
            <a:ext cx="3011700" cy="463407"/>
          </a:xfrm>
          <a:prstGeom prst="rect">
            <a:avLst/>
          </a:prstGeom>
        </p:spPr>
        <p:txBody>
          <a:bodyPr vert="horz" lIns="91607" tIns="45804" rIns="91607" bIns="45804" rtlCol="0"/>
          <a:lstStyle>
            <a:lvl1pPr algn="r">
              <a:defRPr sz="1200"/>
            </a:lvl1pPr>
          </a:lstStyle>
          <a:p>
            <a:fld id="{B2FCBCC7-2844-984E-809D-1FFEFDDE058D}" type="datetimeFigureOut">
              <a:rPr lang="en-US" smtClean="0"/>
              <a:t>10/28/2021</a:t>
            </a:fld>
            <a:endParaRPr lang="en-US"/>
          </a:p>
        </p:txBody>
      </p:sp>
      <p:sp>
        <p:nvSpPr>
          <p:cNvPr id="4" name="Footer Placeholder 3"/>
          <p:cNvSpPr>
            <a:spLocks noGrp="1"/>
          </p:cNvSpPr>
          <p:nvPr>
            <p:ph type="ftr" sz="quarter" idx="2"/>
          </p:nvPr>
        </p:nvSpPr>
        <p:spPr>
          <a:xfrm>
            <a:off x="0" y="8772669"/>
            <a:ext cx="3011700" cy="463406"/>
          </a:xfrm>
          <a:prstGeom prst="rect">
            <a:avLst/>
          </a:prstGeom>
        </p:spPr>
        <p:txBody>
          <a:bodyPr vert="horz" lIns="91607" tIns="45804" rIns="91607" bIns="45804" rtlCol="0" anchor="b"/>
          <a:lstStyle>
            <a:lvl1pPr algn="l">
              <a:defRPr sz="1200"/>
            </a:lvl1pPr>
          </a:lstStyle>
          <a:p>
            <a:r>
              <a:rPr lang="en-US" dirty="0"/>
              <a:t>©2017 </a:t>
            </a:r>
            <a:r>
              <a:rPr lang="en-US" dirty="0" err="1"/>
              <a:t>MicroEssentialsLaboratory</a:t>
            </a:r>
            <a:endParaRPr lang="en-US" dirty="0"/>
          </a:p>
        </p:txBody>
      </p:sp>
      <p:sp>
        <p:nvSpPr>
          <p:cNvPr id="5" name="Slide Number Placeholder 4"/>
          <p:cNvSpPr>
            <a:spLocks noGrp="1"/>
          </p:cNvSpPr>
          <p:nvPr>
            <p:ph type="sldNum" sz="quarter" idx="3"/>
          </p:nvPr>
        </p:nvSpPr>
        <p:spPr>
          <a:xfrm>
            <a:off x="3936768" y="8772669"/>
            <a:ext cx="3011700" cy="463406"/>
          </a:xfrm>
          <a:prstGeom prst="rect">
            <a:avLst/>
          </a:prstGeom>
        </p:spPr>
        <p:txBody>
          <a:bodyPr vert="horz" lIns="91607" tIns="45804" rIns="91607" bIns="45804" rtlCol="0" anchor="b"/>
          <a:lstStyle>
            <a:lvl1pPr algn="r">
              <a:defRPr sz="1200"/>
            </a:lvl1pPr>
          </a:lstStyle>
          <a:p>
            <a:fld id="{DA7AEFF5-5922-1648-B040-854E967D5417}" type="slidenum">
              <a:rPr lang="en-US" smtClean="0"/>
              <a:t>‹#›</a:t>
            </a:fld>
            <a:endParaRPr lang="en-US" dirty="0"/>
          </a:p>
        </p:txBody>
      </p:sp>
    </p:spTree>
    <p:extLst>
      <p:ext uri="{BB962C8B-B14F-4D97-AF65-F5344CB8AC3E}">
        <p14:creationId xmlns:p14="http://schemas.microsoft.com/office/powerpoint/2010/main" val="609339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700" cy="463407"/>
          </a:xfrm>
          <a:prstGeom prst="rect">
            <a:avLst/>
          </a:prstGeom>
        </p:spPr>
        <p:txBody>
          <a:bodyPr vert="horz" lIns="91607" tIns="45804" rIns="91607" bIns="45804" rtlCol="0"/>
          <a:lstStyle>
            <a:lvl1pPr algn="l">
              <a:defRPr sz="1200"/>
            </a:lvl1pPr>
          </a:lstStyle>
          <a:p>
            <a:endParaRPr lang="en-US"/>
          </a:p>
        </p:txBody>
      </p:sp>
      <p:sp>
        <p:nvSpPr>
          <p:cNvPr id="3" name="Date Placeholder 2"/>
          <p:cNvSpPr>
            <a:spLocks noGrp="1"/>
          </p:cNvSpPr>
          <p:nvPr>
            <p:ph type="dt" idx="1"/>
          </p:nvPr>
        </p:nvSpPr>
        <p:spPr>
          <a:xfrm>
            <a:off x="3936768" y="0"/>
            <a:ext cx="3011700" cy="463407"/>
          </a:xfrm>
          <a:prstGeom prst="rect">
            <a:avLst/>
          </a:prstGeom>
        </p:spPr>
        <p:txBody>
          <a:bodyPr vert="horz" lIns="91607" tIns="45804" rIns="91607" bIns="45804" rtlCol="0"/>
          <a:lstStyle>
            <a:lvl1pPr algn="r">
              <a:defRPr sz="1200"/>
            </a:lvl1pPr>
          </a:lstStyle>
          <a:p>
            <a:fld id="{1BD47766-64D3-3D41-A087-138794CA40E0}" type="datetimeFigureOut">
              <a:rPr lang="en-US" smtClean="0"/>
              <a:t>10/28/2021</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1607" tIns="45804" rIns="91607" bIns="45804"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1607" tIns="45804" rIns="91607" bIns="4580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700" cy="463406"/>
          </a:xfrm>
          <a:prstGeom prst="rect">
            <a:avLst/>
          </a:prstGeom>
        </p:spPr>
        <p:txBody>
          <a:bodyPr vert="horz" lIns="91607" tIns="45804" rIns="91607" bIns="4580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700" cy="463406"/>
          </a:xfrm>
          <a:prstGeom prst="rect">
            <a:avLst/>
          </a:prstGeom>
        </p:spPr>
        <p:txBody>
          <a:bodyPr vert="horz" lIns="91607" tIns="45804" rIns="91607" bIns="45804" rtlCol="0" anchor="b"/>
          <a:lstStyle>
            <a:lvl1pPr algn="r">
              <a:defRPr sz="1200"/>
            </a:lvl1pPr>
          </a:lstStyle>
          <a:p>
            <a:fld id="{27327CC7-76E4-EA4E-A880-6E1FC418AC58}" type="slidenum">
              <a:rPr lang="en-US" smtClean="0"/>
              <a:t>‹#›</a:t>
            </a:fld>
            <a:endParaRPr lang="en-US"/>
          </a:p>
        </p:txBody>
      </p:sp>
    </p:spTree>
    <p:extLst>
      <p:ext uri="{BB962C8B-B14F-4D97-AF65-F5344CB8AC3E}">
        <p14:creationId xmlns:p14="http://schemas.microsoft.com/office/powerpoint/2010/main" val="53330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Sanitization for Food Safety, on using sanitizer test kits! I am your instructor, ____________________.</a:t>
            </a:r>
          </a:p>
          <a:p>
            <a:endParaRPr lang="en-US" dirty="0"/>
          </a:p>
          <a:p>
            <a:r>
              <a:rPr lang="en-US" i="1" dirty="0">
                <a:solidFill>
                  <a:schemeClr val="accent1"/>
                </a:solidFill>
              </a:rPr>
              <a:t>Provide background information on who you are, where you are from, and why you are here.</a:t>
            </a:r>
          </a:p>
          <a:p>
            <a:endParaRPr lang="en-US" dirty="0"/>
          </a:p>
          <a:p>
            <a:r>
              <a:rPr lang="en-US" dirty="0"/>
              <a:t>First, I’d like to point out a few things:</a:t>
            </a:r>
          </a:p>
          <a:p>
            <a:endParaRPr lang="en-US" dirty="0"/>
          </a:p>
          <a:p>
            <a:r>
              <a:rPr lang="en-US" dirty="0"/>
              <a:t>1. </a:t>
            </a:r>
            <a:r>
              <a:rPr lang="en-US" b="1" dirty="0"/>
              <a:t>Participant guide</a:t>
            </a:r>
            <a:r>
              <a:rPr lang="en-US" dirty="0"/>
              <a:t>: Yours to keep, take notes, draw, doodle; includes course slides, a chart on choosing the correct sanitizer test kit, step-by-step instructions with images on using test kits, and Food Code references pointing out requirements for testing.</a:t>
            </a:r>
          </a:p>
          <a:p>
            <a:endParaRPr lang="en-US" dirty="0"/>
          </a:p>
          <a:p>
            <a:r>
              <a:rPr lang="en-US" dirty="0"/>
              <a:t>2. </a:t>
            </a:r>
            <a:r>
              <a:rPr lang="en-US" b="1" dirty="0"/>
              <a:t>Parking lot</a:t>
            </a:r>
            <a:r>
              <a:rPr lang="en-US" dirty="0"/>
              <a:t>: Large paper on the wall on which I will write down any questions you might have on a topic we are not currently covering; any questions I might not be able to answer so I can look up the answer for you; basically anything we can cover after the presentation, and don’t want to forget.</a:t>
            </a:r>
          </a:p>
          <a:p>
            <a:endParaRPr lang="en-US" dirty="0"/>
          </a:p>
          <a:p>
            <a:r>
              <a:rPr lang="en-US" dirty="0"/>
              <a:t>3. </a:t>
            </a:r>
            <a:r>
              <a:rPr lang="en-US" b="1" dirty="0"/>
              <a:t>Practice stations</a:t>
            </a:r>
            <a:r>
              <a:rPr lang="en-US" dirty="0"/>
              <a:t>: At the back of the room; practice what you learn here today for muscle memory; please remember, sanitizer is a potentially harmful chemical, so no horseplay.</a:t>
            </a:r>
          </a:p>
          <a:p>
            <a:endParaRPr lang="en-US" dirty="0"/>
          </a:p>
          <a:p>
            <a:r>
              <a:rPr lang="en-US" dirty="0"/>
              <a:t>4. </a:t>
            </a:r>
            <a:r>
              <a:rPr lang="en-US" b="1" dirty="0"/>
              <a:t>Schedule</a:t>
            </a:r>
            <a:r>
              <a:rPr lang="en-US" dirty="0"/>
              <a:t>: This is going to be approximately a 45 minute to one hour presentation, but I will stick around for another 10-15 minutes if you have any questions. </a:t>
            </a:r>
          </a:p>
          <a:p>
            <a:endParaRPr lang="en-US" dirty="0"/>
          </a:p>
          <a:p>
            <a:r>
              <a:rPr lang="en-US" dirty="0"/>
              <a:t>Before we look at the purpose behind bring you all here today, I’d like to share with you a quote that I found on an Amazon review of a product regarding the use of sanitizer test kits:</a:t>
            </a:r>
          </a:p>
          <a:p>
            <a:endParaRPr lang="en-US" dirty="0"/>
          </a:p>
          <a:p>
            <a:r>
              <a:rPr lang="en-US" dirty="0"/>
              <a:t>“Used at a restaurant. It’s great. We no longer “use” them, just have it around for the health inspector.” </a:t>
            </a:r>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a:t>
            </a:fld>
            <a:endParaRPr lang="en-US" dirty="0"/>
          </a:p>
        </p:txBody>
      </p:sp>
    </p:spTree>
    <p:extLst>
      <p:ext uri="{BB962C8B-B14F-4D97-AF65-F5344CB8AC3E}">
        <p14:creationId xmlns:p14="http://schemas.microsoft.com/office/powerpoint/2010/main" val="421802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for our course. Today, we are going to discuss the who, what, where, why, when, and how of using sanitizer test kits.</a:t>
            </a:r>
            <a:br>
              <a:rPr lang="en-US" dirty="0"/>
            </a:br>
            <a:endParaRPr lang="en-US" dirty="0"/>
          </a:p>
          <a:p>
            <a:r>
              <a:rPr lang="en-US" dirty="0"/>
              <a:t>The WHO is who we are, who you are, and who are we trying to help.</a:t>
            </a:r>
            <a:br>
              <a:rPr lang="en-US" dirty="0"/>
            </a:br>
            <a:endParaRPr lang="en-US" dirty="0"/>
          </a:p>
          <a:p>
            <a:r>
              <a:rPr lang="en-US" dirty="0"/>
              <a:t>The WHY - WHY are we concerned about learning how to properly use sanitizer test kits anyway?</a:t>
            </a:r>
            <a:br>
              <a:rPr lang="en-US" dirty="0"/>
            </a:br>
            <a:endParaRPr lang="en-US" dirty="0"/>
          </a:p>
          <a:p>
            <a:r>
              <a:rPr lang="en-US" dirty="0"/>
              <a:t>The WHAT will cover basic terms, what test kits to use, and talk about actually what it is that you’ll need to test.</a:t>
            </a:r>
            <a:br>
              <a:rPr lang="en-US" dirty="0"/>
            </a:br>
            <a:endParaRPr lang="en-US" dirty="0"/>
          </a:p>
          <a:p>
            <a:r>
              <a:rPr lang="en-US" dirty="0"/>
              <a:t>The WHERE will provide a look at the locations and/or facilities that might require testing sanitizer solutions.</a:t>
            </a:r>
            <a:br>
              <a:rPr lang="en-US" dirty="0"/>
            </a:br>
            <a:endParaRPr lang="en-US" dirty="0"/>
          </a:p>
          <a:p>
            <a:r>
              <a:rPr lang="en-US" dirty="0"/>
              <a:t>The WHEN will cover how often it is necessary to test, as well as discuss any potential differences in frequency between different sanitizer solutions or test kits.</a:t>
            </a:r>
            <a:br>
              <a:rPr lang="en-US" dirty="0"/>
            </a:br>
            <a:endParaRPr lang="en-US" dirty="0"/>
          </a:p>
          <a:p>
            <a:r>
              <a:rPr lang="en-US" dirty="0"/>
              <a:t>Finally, the HOW. Just HOW do we use these test kits correctly? And have we really been doing it wrong the whole time? The answer to that is, we hope, no, but surprisingly more often than not, yes.</a:t>
            </a:r>
          </a:p>
          <a:p>
            <a:endParaRPr lang="en-US" dirty="0"/>
          </a:p>
          <a:p>
            <a:r>
              <a:rPr lang="en-US" dirty="0"/>
              <a:t>We’ll end the class with some hands-on practice and a quick assessment.</a:t>
            </a:r>
          </a:p>
          <a:p>
            <a:endParaRPr lang="en-US" dirty="0"/>
          </a:p>
          <a:p>
            <a:r>
              <a:rPr lang="en-US" dirty="0"/>
              <a:t>Sound good?</a:t>
            </a:r>
          </a:p>
          <a:p>
            <a:r>
              <a:rPr lang="en-US" dirty="0"/>
              <a:t>Before we begin - why are you here? Why did your boss, or regulator, or co-worker drag you to this training?</a:t>
            </a:r>
          </a:p>
          <a:p>
            <a:endParaRPr lang="en-US" dirty="0"/>
          </a:p>
          <a:p>
            <a:r>
              <a:rPr lang="en-US" dirty="0"/>
              <a:t>The overall goal of this training program – the reason you are here today – is to help you understand that correct sanitizer concentrations help keep people safe by minimizing microbial food safety hazards. Proper testing can prevent foodborne illness and protect people’s health.  Hopefully, you will also learn something new.</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10</a:t>
            </a:fld>
            <a:endParaRPr lang="en-US"/>
          </a:p>
        </p:txBody>
      </p:sp>
    </p:spTree>
    <p:extLst>
      <p:ext uri="{BB962C8B-B14F-4D97-AF65-F5344CB8AC3E}">
        <p14:creationId xmlns:p14="http://schemas.microsoft.com/office/powerpoint/2010/main" val="190913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we, who are you, and who are we trying to help?</a:t>
            </a:r>
            <a:br>
              <a:rPr lang="en-US" dirty="0"/>
            </a:br>
            <a:endParaRPr lang="en-US" dirty="0"/>
          </a:p>
          <a:p>
            <a:r>
              <a:rPr lang="en-US" dirty="0"/>
              <a:t>WHO are we, anyway, that we can talk to you about sanitizer test kits?</a:t>
            </a:r>
          </a:p>
          <a:p>
            <a:r>
              <a:rPr lang="en-US" dirty="0"/>
              <a:t/>
            </a:r>
            <a:br>
              <a:rPr lang="en-US" dirty="0"/>
            </a:br>
            <a:r>
              <a:rPr lang="en-US" dirty="0"/>
              <a:t>As I mentioned, my name is ___________________. </a:t>
            </a:r>
            <a:r>
              <a:rPr lang="en-US" i="1" dirty="0"/>
              <a:t>Discuss your relationship with Micro Essential.</a:t>
            </a:r>
            <a:r>
              <a:rPr lang="en-US" dirty="0"/>
              <a:t> This course is sponsored by Micro Essential Laboratory, Incorporated. Micro Essential Laboratory has been around since 1934 and is the leading manufacturer of sanitizer test paper used throughout the foodservice industry. They currently provide pH strips, sanitizer test papers, and pH buffer standards, along with various specialty test papers, to a global market. </a:t>
            </a:r>
            <a:br>
              <a:rPr lang="en-US" dirty="0"/>
            </a:br>
            <a:endParaRPr lang="en-US" dirty="0"/>
          </a:p>
          <a:p>
            <a:r>
              <a:rPr lang="en-US" dirty="0"/>
              <a:t>And you know WHO you are - you are the health inspectors and regulators who we thought would be the best “in” to the front lines of food safety. We are obviously not able to visit every food establishment out there to ensure that people are using test kits correctly, but that is where you come in; that is part of what you already do when visiting a food establishment. As we already determined, not everyone in restaurants, retail, etc. knows how to use the test correctly, so we would like you to be comfortable enough to show them how to use it correctly.</a:t>
            </a:r>
            <a:br>
              <a:rPr lang="en-US" dirty="0"/>
            </a:br>
            <a:r>
              <a:rPr lang="en-US" dirty="0"/>
              <a:t/>
            </a:r>
            <a:br>
              <a:rPr lang="en-US" dirty="0"/>
            </a:br>
            <a:r>
              <a:rPr lang="en-US" i="1" dirty="0"/>
              <a:t>Ask the participants if anyone has any sanitization inspection stories to share with the class. Finding a sanitizer solution that had a concentration way off base? A cleaning bucket that actually didn’t contain any sanitizer? Employees who didn’t know where the test kit was, or worse, what a test kit was?</a:t>
            </a:r>
            <a:br>
              <a:rPr lang="en-US" i="1" dirty="0"/>
            </a:br>
            <a:endParaRPr lang="en-US" dirty="0"/>
          </a:p>
          <a:p>
            <a:r>
              <a:rPr lang="en-US" dirty="0"/>
              <a:t>And WHO are we trying to help? The food establishment manager, the employee who is using that sanitizing solution to protect the public from foodborne illness, or any pathogens that might cause harm. Ultimately, through training, we’re all trying to protect the public.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11</a:t>
            </a:fld>
            <a:endParaRPr lang="en-US"/>
          </a:p>
        </p:txBody>
      </p:sp>
    </p:spTree>
    <p:extLst>
      <p:ext uri="{BB962C8B-B14F-4D97-AF65-F5344CB8AC3E}">
        <p14:creationId xmlns:p14="http://schemas.microsoft.com/office/powerpoint/2010/main" val="1707167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70">
              <a:defRPr/>
            </a:pPr>
            <a:r>
              <a:rPr lang="en-US" dirty="0"/>
              <a:t>If the effectiveness of chemical sanitizers is determined primarily by the concentration and pH of the sanitizer solution, and those values can vary, </a:t>
            </a:r>
            <a:r>
              <a:rPr lang="en-US" b="1" dirty="0"/>
              <a:t>a test kit is necessary</a:t>
            </a:r>
            <a:r>
              <a:rPr lang="en-US" dirty="0"/>
              <a:t> to accurately determine the concentration of the chemical sanitizer solution. </a:t>
            </a:r>
          </a:p>
          <a:p>
            <a:pPr defTabSz="916070">
              <a:defRPr/>
            </a:pPr>
            <a:endParaRPr lang="en-US" dirty="0"/>
          </a:p>
          <a:p>
            <a:pPr defTabSz="916070">
              <a:defRPr/>
            </a:pPr>
            <a:r>
              <a:rPr lang="en-US" dirty="0"/>
              <a:t>And, there are different sanitizing test kits for the various chemical sanitizers.</a:t>
            </a:r>
          </a:p>
          <a:p>
            <a:pPr defTabSz="916070">
              <a:defRPr/>
            </a:pPr>
            <a:endParaRPr lang="en-US" i="1" dirty="0"/>
          </a:p>
          <a:p>
            <a:pPr defTabSz="916070">
              <a:defRPr/>
            </a:pPr>
            <a:r>
              <a:rPr lang="en-US" i="1" dirty="0"/>
              <a:t>Read the slide #1, 2 &amp; 3</a:t>
            </a:r>
          </a:p>
          <a:p>
            <a:pPr defTabSz="916070">
              <a:defRPr/>
            </a:pPr>
            <a:endParaRPr lang="en-US" dirty="0"/>
          </a:p>
          <a:p>
            <a:pPr defTabSz="916070">
              <a:defRPr/>
            </a:pPr>
            <a:r>
              <a:rPr lang="en-US" dirty="0"/>
              <a:t>QAC test strips are not calibrated precisely to specific </a:t>
            </a:r>
            <a:r>
              <a:rPr lang="en-US" dirty="0" err="1"/>
              <a:t>quat</a:t>
            </a:r>
            <a:r>
              <a:rPr lang="en-US" dirty="0"/>
              <a:t> chemistries as the first two are.</a:t>
            </a:r>
          </a:p>
          <a:p>
            <a:pPr defTabSz="916070">
              <a:defRPr/>
            </a:pPr>
            <a:endParaRPr lang="en-US" dirty="0"/>
          </a:p>
          <a:p>
            <a:pPr defTabSz="916070">
              <a:defRPr/>
            </a:pPr>
            <a:r>
              <a:rPr lang="en-US" i="1" dirty="0"/>
              <a:t>Read the slide #4</a:t>
            </a:r>
            <a:endParaRPr lang="en-US" dirty="0"/>
          </a:p>
          <a:p>
            <a:endParaRPr lang="en-US" dirty="0"/>
          </a:p>
          <a:p>
            <a:endParaRPr lang="en-US" dirty="0"/>
          </a:p>
          <a:p>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13</a:t>
            </a:fld>
            <a:endParaRPr lang="en-US"/>
          </a:p>
        </p:txBody>
      </p:sp>
    </p:spTree>
    <p:extLst>
      <p:ext uri="{BB962C8B-B14F-4D97-AF65-F5344CB8AC3E}">
        <p14:creationId xmlns:p14="http://schemas.microsoft.com/office/powerpoint/2010/main" val="1579235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the facility has the correct kit for their sanitizer solution(s). Test kits are not interchangeable. Also, kits can expire - so be sure to check the date on the dispenser as well.</a:t>
            </a:r>
          </a:p>
          <a:p>
            <a:endParaRPr lang="en-US" dirty="0"/>
          </a:p>
          <a:p>
            <a:r>
              <a:rPr lang="en-US" i="1" dirty="0"/>
              <a:t>Pass around sample test kits and ask participants to describe how they would ensure the kit is being used. Has it been opened at all? Stored in locked drawer? Did the manager / employee know how to use it?</a:t>
            </a:r>
            <a:endParaRPr lang="en-US" dirty="0"/>
          </a:p>
          <a:p>
            <a:endParaRPr lang="en-US" dirty="0"/>
          </a:p>
          <a:p>
            <a:r>
              <a:rPr lang="en-US" dirty="0"/>
              <a:t>Let’s assume that you ask to see a facility’s test kits and you receive a kit that resembles one of those being passed around the room.</a:t>
            </a:r>
          </a:p>
          <a:p>
            <a:endParaRPr lang="en-US" dirty="0"/>
          </a:p>
          <a:p>
            <a:r>
              <a:rPr lang="en-US" dirty="0"/>
              <a:t>What can you discern by looking at these kits?</a:t>
            </a:r>
            <a:r>
              <a:rPr lang="en-US" i="1" dirty="0"/>
              <a:t> </a:t>
            </a:r>
          </a:p>
          <a:p>
            <a:endParaRPr lang="en-US" i="1" dirty="0"/>
          </a:p>
          <a:p>
            <a:r>
              <a:rPr lang="en-US" i="1" dirty="0"/>
              <a:t>Example rolls on next 4 slides</a:t>
            </a:r>
          </a:p>
          <a:p>
            <a:endParaRPr lang="en-US" i="1" dirty="0"/>
          </a:p>
          <a:p>
            <a:r>
              <a:rPr lang="en-US" i="1" dirty="0"/>
              <a:t>In this slide: chlorine, QT-10, QT-40, QAC</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14</a:t>
            </a:fld>
            <a:endParaRPr lang="en-US"/>
          </a:p>
        </p:txBody>
      </p:sp>
    </p:spTree>
    <p:extLst>
      <p:ext uri="{BB962C8B-B14F-4D97-AF65-F5344CB8AC3E}">
        <p14:creationId xmlns:p14="http://schemas.microsoft.com/office/powerpoint/2010/main" val="1656464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we, who are you, and who are we trying to help?</a:t>
            </a:r>
            <a:br>
              <a:rPr lang="en-US" dirty="0"/>
            </a:br>
            <a:endParaRPr lang="en-US" dirty="0"/>
          </a:p>
          <a:p>
            <a:r>
              <a:rPr lang="en-US" dirty="0"/>
              <a:t>WHO are we, anyway, that we can talk to you about sanitizer test kits?</a:t>
            </a:r>
          </a:p>
          <a:p>
            <a:r>
              <a:rPr lang="en-US" dirty="0"/>
              <a:t/>
            </a:r>
            <a:br>
              <a:rPr lang="en-US" dirty="0"/>
            </a:br>
            <a:r>
              <a:rPr lang="en-US" dirty="0"/>
              <a:t>As I mentioned, my name is ___________________. </a:t>
            </a:r>
            <a:r>
              <a:rPr lang="en-US" i="1" dirty="0"/>
              <a:t>Discuss your relationship with Micro Essential.</a:t>
            </a:r>
            <a:r>
              <a:rPr lang="en-US" dirty="0"/>
              <a:t> This course is sponsored by Micro Essential Laboratory, Incorporated. Micro Essential Laboratory has been around since 1934 and is the leading manufacturer of sanitizer test paper used throughout the foodservice industry. They currently provide pH strips, sanitizer test papers, and pH buffer standards, along with various specialty test papers, to a global market. </a:t>
            </a:r>
            <a:br>
              <a:rPr lang="en-US" dirty="0"/>
            </a:br>
            <a:endParaRPr lang="en-US" dirty="0"/>
          </a:p>
          <a:p>
            <a:r>
              <a:rPr lang="en-US" dirty="0"/>
              <a:t>And you know WHO you are - you are the health inspectors and regulators who we thought would be the best “in” to the front lines of food safety. We are obviously not able to visit every food establishment out there to ensure that people are using test kits correctly, but that is where you come in; that is part of what you already do when visiting a food establishment. As we already determined, not everyone in restaurants, retail, etc. knows how to use the test correctly, so we would like you to be comfortable enough to show them how to use it correctly.</a:t>
            </a:r>
            <a:br>
              <a:rPr lang="en-US" dirty="0"/>
            </a:br>
            <a:r>
              <a:rPr lang="en-US" dirty="0"/>
              <a:t/>
            </a:r>
            <a:br>
              <a:rPr lang="en-US" dirty="0"/>
            </a:br>
            <a:r>
              <a:rPr lang="en-US" i="1" dirty="0"/>
              <a:t>Ask the participants if anyone has any sanitization inspection stories to share with the class. Finding a sanitizer solution that had a concentration way off base? A cleaning bucket that actually didn’t contain any sanitizer? Employees who didn’t know where the test kit was, or worse, what a test kit was?</a:t>
            </a:r>
            <a:br>
              <a:rPr lang="en-US" i="1" dirty="0"/>
            </a:br>
            <a:endParaRPr lang="en-US" dirty="0"/>
          </a:p>
          <a:p>
            <a:r>
              <a:rPr lang="en-US" dirty="0"/>
              <a:t>And WHO are we trying to help? The food establishment manager, the employee who is using that sanitizing solution to protect the public from foodborne illness, or any pathogens that might cause harm. Ultimately, through training, we’re all trying to protect the public.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15</a:t>
            </a:fld>
            <a:endParaRPr lang="en-US"/>
          </a:p>
        </p:txBody>
      </p:sp>
    </p:spTree>
    <p:extLst>
      <p:ext uri="{BB962C8B-B14F-4D97-AF65-F5344CB8AC3E}">
        <p14:creationId xmlns:p14="http://schemas.microsoft.com/office/powerpoint/2010/main" val="306173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we, who are you, and who are we trying to help?</a:t>
            </a:r>
            <a:br>
              <a:rPr lang="en-US" dirty="0"/>
            </a:br>
            <a:endParaRPr lang="en-US" dirty="0"/>
          </a:p>
          <a:p>
            <a:r>
              <a:rPr lang="en-US" dirty="0"/>
              <a:t>WHO are we, anyway, that we can talk to you about sanitizer test kits?</a:t>
            </a:r>
          </a:p>
          <a:p>
            <a:r>
              <a:rPr lang="en-US" dirty="0"/>
              <a:t/>
            </a:r>
            <a:br>
              <a:rPr lang="en-US" dirty="0"/>
            </a:br>
            <a:r>
              <a:rPr lang="en-US" dirty="0"/>
              <a:t>As I mentioned, my name is ___________________. </a:t>
            </a:r>
            <a:r>
              <a:rPr lang="en-US" i="1" dirty="0"/>
              <a:t>Discuss your relationship with Micro Essential.</a:t>
            </a:r>
            <a:r>
              <a:rPr lang="en-US" dirty="0"/>
              <a:t> This course is sponsored by Micro Essential Laboratory, Incorporated. Micro Essential Laboratory has been around since 1934 and is the leading manufacturer of sanitizer test paper used throughout the foodservice industry. They currently provide pH strips, sanitizer test papers, and pH buffer standards, along with various specialty test papers, to a global market. </a:t>
            </a:r>
            <a:br>
              <a:rPr lang="en-US" dirty="0"/>
            </a:br>
            <a:endParaRPr lang="en-US" dirty="0"/>
          </a:p>
          <a:p>
            <a:r>
              <a:rPr lang="en-US" dirty="0"/>
              <a:t>And you know WHO you are - you are the health inspectors and regulators who we thought would be the best “in” to the front lines of food safety. We are obviously not able to visit every food establishment out there to ensure that people are using test kits correctly, but that is where you come in; that is part of what you already do when visiting a food establishment. As we already determined, not everyone in restaurants, retail, etc. knows how to use the test correctly, so we would like you to be comfortable enough to show them how to use it correctly.</a:t>
            </a:r>
            <a:br>
              <a:rPr lang="en-US" dirty="0"/>
            </a:br>
            <a:r>
              <a:rPr lang="en-US" dirty="0"/>
              <a:t/>
            </a:r>
            <a:br>
              <a:rPr lang="en-US" dirty="0"/>
            </a:br>
            <a:r>
              <a:rPr lang="en-US" i="1" dirty="0"/>
              <a:t>Ask the participants if anyone has any sanitization inspection stories to share with the class. Finding a sanitizer solution that had a concentration way off base? A cleaning bucket that actually didn’t contain any sanitizer? Employees who didn’t know where the test kit was, or worse, what a test kit was?</a:t>
            </a:r>
            <a:br>
              <a:rPr lang="en-US" i="1" dirty="0"/>
            </a:br>
            <a:endParaRPr lang="en-US" dirty="0"/>
          </a:p>
          <a:p>
            <a:r>
              <a:rPr lang="en-US" dirty="0"/>
              <a:t>And WHO are we trying to help? The food establishment manager, the employee who is using that sanitizing solution to protect the public from foodborne illness, or any pathogens that might cause harm. Ultimately, through training, we’re all trying to protect the public.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16</a:t>
            </a:fld>
            <a:endParaRPr lang="en-US"/>
          </a:p>
        </p:txBody>
      </p:sp>
    </p:spTree>
    <p:extLst>
      <p:ext uri="{BB962C8B-B14F-4D97-AF65-F5344CB8AC3E}">
        <p14:creationId xmlns:p14="http://schemas.microsoft.com/office/powerpoint/2010/main" val="1663103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are we, who are you, and who are we trying to help?</a:t>
            </a:r>
            <a:br>
              <a:rPr lang="en-US" dirty="0"/>
            </a:br>
            <a:endParaRPr lang="en-US" dirty="0"/>
          </a:p>
          <a:p>
            <a:r>
              <a:rPr lang="en-US" dirty="0"/>
              <a:t>WHO are we, anyway, that we can talk to you about sanitizer test kits?</a:t>
            </a:r>
          </a:p>
          <a:p>
            <a:r>
              <a:rPr lang="en-US" dirty="0"/>
              <a:t/>
            </a:r>
            <a:br>
              <a:rPr lang="en-US" dirty="0"/>
            </a:br>
            <a:r>
              <a:rPr lang="en-US" dirty="0"/>
              <a:t>As I mentioned, my name is ___________________. </a:t>
            </a:r>
            <a:r>
              <a:rPr lang="en-US" i="1" dirty="0"/>
              <a:t>Discuss your relationship with Micro Essential.</a:t>
            </a:r>
            <a:r>
              <a:rPr lang="en-US" dirty="0"/>
              <a:t> This course is sponsored by Micro Essential Laboratory, Incorporated. Micro Essential Laboratory has been around since 1934 and is the leading manufacturer of sanitizer test paper used throughout the foodservice industry. They currently provide pH strips, sanitizer test papers, and pH buffer standards, along with various specialty test papers, to a global market. </a:t>
            </a:r>
            <a:br>
              <a:rPr lang="en-US" dirty="0"/>
            </a:br>
            <a:endParaRPr lang="en-US" dirty="0"/>
          </a:p>
          <a:p>
            <a:r>
              <a:rPr lang="en-US" dirty="0"/>
              <a:t>And you know WHO you are - you are the health inspectors and regulators who we thought would be the best “in” to the front lines of food safety. We are obviously not able to visit every food establishment out there to ensure that people are using test kits correctly, but that is where you come in; that is part of what you already do when visiting a food establishment. As we already determined, not everyone in restaurants, retail, etc. knows how to use the test correctly, so we would like you to be comfortable enough to show them how to use it correctly.</a:t>
            </a:r>
            <a:br>
              <a:rPr lang="en-US" dirty="0"/>
            </a:br>
            <a:r>
              <a:rPr lang="en-US" dirty="0"/>
              <a:t/>
            </a:r>
            <a:br>
              <a:rPr lang="en-US" dirty="0"/>
            </a:br>
            <a:r>
              <a:rPr lang="en-US" i="1" dirty="0"/>
              <a:t>Ask the participants if anyone has any sanitization inspection stories to share with the class. Finding a sanitizer solution that had a concentration way off base? A cleaning bucket that actually didn’t contain any sanitizer? Employees who didn’t know where the test kit was, or worse, what a test kit was?</a:t>
            </a:r>
            <a:br>
              <a:rPr lang="en-US" i="1" dirty="0"/>
            </a:br>
            <a:endParaRPr lang="en-US" dirty="0"/>
          </a:p>
          <a:p>
            <a:r>
              <a:rPr lang="en-US" dirty="0"/>
              <a:t>And WHO are we trying to help? The food establishment manager, the employee who is using that sanitizing solution to protect the public from foodborne illness, or any pathogens that might cause harm. Ultimately, through training, we’re all trying to protect the public.</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17</a:t>
            </a:fld>
            <a:endParaRPr lang="en-US"/>
          </a:p>
        </p:txBody>
      </p:sp>
    </p:spTree>
    <p:extLst>
      <p:ext uri="{BB962C8B-B14F-4D97-AF65-F5344CB8AC3E}">
        <p14:creationId xmlns:p14="http://schemas.microsoft.com/office/powerpoint/2010/main" val="58095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lovely 3-compartment sink? Sink sanitizer solutions should be changed every four hours - or as needed if the water becomes soiled.</a:t>
            </a:r>
          </a:p>
          <a:p>
            <a:endParaRPr lang="en-US" dirty="0"/>
          </a:p>
          <a:p>
            <a:pPr defTabSz="916070">
              <a:defRPr/>
            </a:pPr>
            <a:r>
              <a:rPr lang="en-US" dirty="0"/>
              <a:t>Facilities must monitor, test, and change sanitizer solutions to ensure the proper concentration at all times, per manufacturer’s recommendation.</a:t>
            </a:r>
          </a:p>
          <a:p>
            <a:endParaRPr lang="en-US" i="0" dirty="0"/>
          </a:p>
        </p:txBody>
      </p:sp>
      <p:sp>
        <p:nvSpPr>
          <p:cNvPr id="4" name="Slide Number Placeholder 3"/>
          <p:cNvSpPr>
            <a:spLocks noGrp="1"/>
          </p:cNvSpPr>
          <p:nvPr>
            <p:ph type="sldNum" sz="quarter" idx="10"/>
          </p:nvPr>
        </p:nvSpPr>
        <p:spPr/>
        <p:txBody>
          <a:bodyPr/>
          <a:lstStyle/>
          <a:p>
            <a:fld id="{27327CC7-76E4-EA4E-A880-6E1FC418AC58}" type="slidenum">
              <a:rPr lang="en-US" smtClean="0"/>
              <a:t>18</a:t>
            </a:fld>
            <a:endParaRPr lang="en-US"/>
          </a:p>
        </p:txBody>
      </p:sp>
    </p:spTree>
    <p:extLst>
      <p:ext uri="{BB962C8B-B14F-4D97-AF65-F5344CB8AC3E}">
        <p14:creationId xmlns:p14="http://schemas.microsoft.com/office/powerpoint/2010/main" val="646145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Make sure participants catch the following examples of “bad” test kits shown on the next 4 slides.</a:t>
            </a:r>
          </a:p>
          <a:p>
            <a:endParaRPr lang="en-US" dirty="0"/>
          </a:p>
          <a:p>
            <a:r>
              <a:rPr lang="en-US" dirty="0"/>
              <a:t>1. This is an example of an expired kit. Expired kits should be thrown away.</a:t>
            </a:r>
          </a:p>
        </p:txBody>
      </p:sp>
      <p:sp>
        <p:nvSpPr>
          <p:cNvPr id="4" name="Slide Number Placeholder 3"/>
          <p:cNvSpPr>
            <a:spLocks noGrp="1"/>
          </p:cNvSpPr>
          <p:nvPr>
            <p:ph type="sldNum" sz="quarter" idx="10"/>
          </p:nvPr>
        </p:nvSpPr>
        <p:spPr/>
        <p:txBody>
          <a:bodyPr/>
          <a:lstStyle/>
          <a:p>
            <a:fld id="{27327CC7-76E4-EA4E-A880-6E1FC418AC58}" type="slidenum">
              <a:rPr lang="en-US" smtClean="0"/>
              <a:t>19</a:t>
            </a:fld>
            <a:endParaRPr lang="en-US"/>
          </a:p>
        </p:txBody>
      </p:sp>
    </p:spTree>
    <p:extLst>
      <p:ext uri="{BB962C8B-B14F-4D97-AF65-F5344CB8AC3E}">
        <p14:creationId xmlns:p14="http://schemas.microsoft.com/office/powerpoint/2010/main" val="1300733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Here is a new kit - still wrapped in foil. If this is presented as the active kit, they likely aren’t testing. </a:t>
            </a:r>
          </a:p>
          <a:p>
            <a:r>
              <a:rPr lang="en-US" dirty="0"/>
              <a:t/>
            </a:r>
            <a:br>
              <a:rPr lang="en-US" dirty="0"/>
            </a:br>
            <a:r>
              <a:rPr lang="en-US" dirty="0"/>
              <a:t>At 180 inches, there is little likelihood that they are actually just starting a new roll.</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20</a:t>
            </a:fld>
            <a:endParaRPr lang="en-US"/>
          </a:p>
        </p:txBody>
      </p:sp>
    </p:spTree>
    <p:extLst>
      <p:ext uri="{BB962C8B-B14F-4D97-AF65-F5344CB8AC3E}">
        <p14:creationId xmlns:p14="http://schemas.microsoft.com/office/powerpoint/2010/main" val="191865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can talk about WHAT it is we’re trying to accomplish, we need to make sure that everyone understands the terminology associated with food safety sanitization. This will be review for many of you, yet correct definitions are important in our discussion.</a:t>
            </a:r>
          </a:p>
          <a:p>
            <a:r>
              <a:rPr lang="en-US" dirty="0"/>
              <a:t/>
            </a:r>
            <a:br>
              <a:rPr lang="en-US" dirty="0"/>
            </a:br>
            <a:r>
              <a:rPr lang="en-US" dirty="0"/>
              <a:t>Cleaning and sanitizing are two very important, and very different, terms that are used in food safety. </a:t>
            </a:r>
          </a:p>
          <a:p>
            <a:endParaRPr lang="en-US" b="1" dirty="0"/>
          </a:p>
          <a:p>
            <a:r>
              <a:rPr lang="en-US" b="1" dirty="0"/>
              <a:t>Cleaning</a:t>
            </a:r>
            <a:r>
              <a:rPr lang="en-US" dirty="0"/>
              <a:t> refers to the removal of dirt, food, or other soil from a surface, usually accomplished by a detergent. </a:t>
            </a:r>
          </a:p>
          <a:p>
            <a:endParaRPr lang="en-US" b="1" dirty="0"/>
          </a:p>
          <a:p>
            <a:r>
              <a:rPr lang="en-US" b="1" dirty="0"/>
              <a:t>Sanitizing</a:t>
            </a:r>
            <a:r>
              <a:rPr lang="en-US" dirty="0"/>
              <a:t> refers to the removal of pathogens to a safe level, defined as a 5-log reduction, or removal of 99.999% of organisms. Cleaning alone is not sufficient for food contact surfaces, and sanitizing only works when it follows proper cleaning. </a:t>
            </a:r>
          </a:p>
          <a:p>
            <a:endParaRPr lang="en-US" dirty="0"/>
          </a:p>
          <a:p>
            <a:r>
              <a:rPr lang="en-US" dirty="0"/>
              <a:t>What other terms are important when discussing food safety sanitization?</a:t>
            </a:r>
          </a:p>
          <a:p>
            <a:endParaRPr lang="en-US" dirty="0"/>
          </a:p>
          <a:p>
            <a:r>
              <a:rPr lang="en-US" i="1" dirty="0"/>
              <a:t>If the participants seem knowledgeable</a:t>
            </a:r>
            <a:r>
              <a:rPr lang="en-US" i="1" baseline="0" dirty="0"/>
              <a:t> in the terms, the next page can be read to them as fill-in-the-blank for more interaction and/or to keep them engaged.</a:t>
            </a:r>
            <a:endParaRPr lang="en-US" i="1"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a:t>
            </a:fld>
            <a:endParaRPr lang="en-US"/>
          </a:p>
        </p:txBody>
      </p:sp>
    </p:spTree>
    <p:extLst>
      <p:ext uri="{BB962C8B-B14F-4D97-AF65-F5344CB8AC3E}">
        <p14:creationId xmlns:p14="http://schemas.microsoft.com/office/powerpoint/2010/main" val="692802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t>
            </a:r>
            <a:r>
              <a:rPr lang="en-US" dirty="0" err="1"/>
              <a:t>quats</a:t>
            </a:r>
            <a:r>
              <a:rPr lang="en-US" dirty="0"/>
              <a:t>.</a:t>
            </a:r>
          </a:p>
          <a:p>
            <a:endParaRPr lang="en-US" dirty="0"/>
          </a:p>
          <a:p>
            <a:r>
              <a:rPr lang="en-US" dirty="0"/>
              <a:t>First review the directions:</a:t>
            </a:r>
          </a:p>
          <a:p>
            <a:endParaRPr lang="en-US" dirty="0"/>
          </a:p>
          <a:p>
            <a:r>
              <a:rPr lang="en-US" dirty="0"/>
              <a:t>Does the sanitizer require a specific water temperature?</a:t>
            </a:r>
          </a:p>
          <a:p>
            <a:endParaRPr lang="en-US" dirty="0"/>
          </a:p>
          <a:p>
            <a:r>
              <a:rPr lang="en-US" dirty="0"/>
              <a:t>The general recommendation for </a:t>
            </a:r>
            <a:r>
              <a:rPr lang="en-US" dirty="0" err="1"/>
              <a:t>quats</a:t>
            </a:r>
            <a:r>
              <a:rPr lang="en-US" dirty="0"/>
              <a:t> is to be tested at room temperature, 65°F-75°F (18°C-24°C).</a:t>
            </a:r>
          </a:p>
          <a:p>
            <a:endParaRPr lang="en-US" dirty="0"/>
          </a:p>
          <a:p>
            <a:r>
              <a:rPr lang="en-US" dirty="0"/>
              <a:t>Use a pre-cut test strip, or tear off approximately 2 inches of the roll of test paper.</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21</a:t>
            </a:fld>
            <a:endParaRPr lang="en-US"/>
          </a:p>
        </p:txBody>
      </p:sp>
    </p:spTree>
    <p:extLst>
      <p:ext uri="{BB962C8B-B14F-4D97-AF65-F5344CB8AC3E}">
        <p14:creationId xmlns:p14="http://schemas.microsoft.com/office/powerpoint/2010/main" val="1272432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Quats</a:t>
            </a:r>
            <a:r>
              <a:rPr lang="en-US" dirty="0"/>
              <a:t> will often foam when filling a sink or bucket with solution. Avoid testing the foam by either testing a clear area or letting the foam dissipate prior to testing.</a:t>
            </a:r>
          </a:p>
          <a:p>
            <a:endParaRPr lang="en-US" dirty="0"/>
          </a:p>
          <a:p>
            <a:r>
              <a:rPr lang="en-US" dirty="0"/>
              <a:t>The foam has a higher concentration of sanitizer and therefore gives incorrect results.</a:t>
            </a:r>
          </a:p>
          <a:p>
            <a:endParaRPr lang="en-US" dirty="0"/>
          </a:p>
          <a:p>
            <a:r>
              <a:rPr lang="en-US" dirty="0"/>
              <a:t>NO swishing either! Again, it will force chemical into the strip and give a false high reading or give a modeled affect to variable uptake of the sanitizer. </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22</a:t>
            </a:fld>
            <a:endParaRPr lang="en-US"/>
          </a:p>
        </p:txBody>
      </p:sp>
    </p:spTree>
    <p:extLst>
      <p:ext uri="{BB962C8B-B14F-4D97-AF65-F5344CB8AC3E}">
        <p14:creationId xmlns:p14="http://schemas.microsoft.com/office/powerpoint/2010/main" val="1506833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70">
              <a:defRPr/>
            </a:pPr>
            <a:r>
              <a:rPr lang="en-US" dirty="0"/>
              <a:t>4. What about these? </a:t>
            </a:r>
          </a:p>
          <a:p>
            <a:pPr defTabSz="916070">
              <a:defRPr/>
            </a:pPr>
            <a:endParaRPr lang="en-US" dirty="0"/>
          </a:p>
          <a:p>
            <a:r>
              <a:rPr lang="en-US" dirty="0"/>
              <a:t>What is wrong with the roll in front?  </a:t>
            </a:r>
            <a:r>
              <a:rPr lang="en-US" i="1" dirty="0"/>
              <a:t>Damaged or contaminated kit </a:t>
            </a:r>
            <a:endParaRPr lang="en-US" dirty="0"/>
          </a:p>
          <a:p>
            <a:endParaRPr lang="en-US" dirty="0"/>
          </a:p>
          <a:p>
            <a:r>
              <a:rPr lang="en-US" dirty="0"/>
              <a:t>What can cause this?</a:t>
            </a:r>
            <a:r>
              <a:rPr lang="en-US" i="1" dirty="0"/>
              <a:t>  Oxidation by exposure to air, humidity, or chemical fumes</a:t>
            </a:r>
            <a:endParaRPr lang="en-US" dirty="0"/>
          </a:p>
          <a:p>
            <a:endParaRPr lang="en-US" dirty="0"/>
          </a:p>
          <a:p>
            <a:r>
              <a:rPr lang="en-US" dirty="0"/>
              <a:t>The first kit has likely been exposed to the air, humidity or chlorine gas for too long. If you see a test paper roll that resembles the roll in front, you can be pretty safe in assuming it is NOT being used in the facility.</a:t>
            </a:r>
          </a:p>
          <a:p>
            <a:endParaRPr lang="en-US" dirty="0"/>
          </a:p>
          <a:p>
            <a:r>
              <a:rPr lang="en-US" dirty="0"/>
              <a:t>Can anything be done with that roll?  </a:t>
            </a:r>
            <a:r>
              <a:rPr lang="en-US" i="1" dirty="0"/>
              <a:t>Dispose of the roll. </a:t>
            </a:r>
            <a:br>
              <a:rPr lang="en-US" i="1" dirty="0"/>
            </a:br>
            <a:r>
              <a:rPr lang="en-US" i="1" dirty="0"/>
              <a:t>May tear-off 2 inches after end of oxidation, if possible, to still use.</a:t>
            </a:r>
            <a:endParaRPr lang="en-US" dirty="0"/>
          </a:p>
          <a:p>
            <a:pPr defTabSz="916070">
              <a:defRPr/>
            </a:pPr>
            <a:endParaRPr lang="en-US" i="1" dirty="0"/>
          </a:p>
        </p:txBody>
      </p:sp>
      <p:sp>
        <p:nvSpPr>
          <p:cNvPr id="4" name="Slide Number Placeholder 3"/>
          <p:cNvSpPr>
            <a:spLocks noGrp="1"/>
          </p:cNvSpPr>
          <p:nvPr>
            <p:ph type="sldNum" sz="quarter" idx="10"/>
          </p:nvPr>
        </p:nvSpPr>
        <p:spPr/>
        <p:txBody>
          <a:bodyPr/>
          <a:lstStyle/>
          <a:p>
            <a:fld id="{27327CC7-76E4-EA4E-A880-6E1FC418AC58}" type="slidenum">
              <a:rPr lang="en-US" smtClean="0"/>
              <a:t>23</a:t>
            </a:fld>
            <a:endParaRPr lang="en-US"/>
          </a:p>
        </p:txBody>
      </p:sp>
    </p:spTree>
    <p:extLst>
      <p:ext uri="{BB962C8B-B14F-4D97-AF65-F5344CB8AC3E}">
        <p14:creationId xmlns:p14="http://schemas.microsoft.com/office/powerpoint/2010/main" val="1454044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chlorine solution is only slightly different.</a:t>
            </a:r>
          </a:p>
          <a:p>
            <a:endParaRPr lang="en-US" dirty="0"/>
          </a:p>
          <a:p>
            <a:r>
              <a:rPr lang="en-US" dirty="0"/>
              <a:t>First? Review the directions.</a:t>
            </a:r>
          </a:p>
          <a:p>
            <a:endParaRPr lang="en-US" dirty="0"/>
          </a:p>
          <a:p>
            <a:r>
              <a:rPr lang="en-US" dirty="0"/>
              <a:t>Does the sanitizer require a specific water temperature?</a:t>
            </a:r>
          </a:p>
          <a:p>
            <a:endParaRPr lang="en-US" dirty="0"/>
          </a:p>
          <a:p>
            <a:pPr defTabSz="916070">
              <a:defRPr/>
            </a:pPr>
            <a:r>
              <a:rPr lang="en-US" dirty="0"/>
              <a:t>As we saw in the table earlier, the minimum temperatures for chlorine solutions can vary based on the pH of the solution.</a:t>
            </a:r>
          </a:p>
          <a:p>
            <a:pPr defTabSz="916070">
              <a:defRPr/>
            </a:pPr>
            <a:endParaRPr lang="en-US" dirty="0"/>
          </a:p>
          <a:p>
            <a:r>
              <a:rPr lang="en-US" dirty="0"/>
              <a:t>Room temperature, 65°F-75°F (18°C-24°C), is still a safe bet, as are solutions with cooler temperatures. The warmer the water in a chlorine solution, the lower the concentration of available chlorine is needed to show a “sufficient” amount of sanitizer. So, if the water is not too hot, the test will work correctly.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24</a:t>
            </a:fld>
            <a:endParaRPr lang="en-US"/>
          </a:p>
        </p:txBody>
      </p:sp>
    </p:spTree>
    <p:extLst>
      <p:ext uri="{BB962C8B-B14F-4D97-AF65-F5344CB8AC3E}">
        <p14:creationId xmlns:p14="http://schemas.microsoft.com/office/powerpoint/2010/main" val="661250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read the directions - some chlorine test kits require you to “blot” the strip on a paper towel prior to comparing to the color chart.</a:t>
            </a:r>
          </a:p>
        </p:txBody>
      </p:sp>
      <p:sp>
        <p:nvSpPr>
          <p:cNvPr id="4" name="Slide Number Placeholder 3"/>
          <p:cNvSpPr>
            <a:spLocks noGrp="1"/>
          </p:cNvSpPr>
          <p:nvPr>
            <p:ph type="sldNum" sz="quarter" idx="10"/>
          </p:nvPr>
        </p:nvSpPr>
        <p:spPr/>
        <p:txBody>
          <a:bodyPr/>
          <a:lstStyle/>
          <a:p>
            <a:fld id="{27327CC7-76E4-EA4E-A880-6E1FC418AC58}" type="slidenum">
              <a:rPr lang="en-US" smtClean="0"/>
              <a:t>25</a:t>
            </a:fld>
            <a:endParaRPr lang="en-US"/>
          </a:p>
        </p:txBody>
      </p:sp>
    </p:spTree>
    <p:extLst>
      <p:ext uri="{BB962C8B-B14F-4D97-AF65-F5344CB8AC3E}">
        <p14:creationId xmlns:p14="http://schemas.microsoft.com/office/powerpoint/2010/main" val="2128087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Chlorine bleach should be between 50 and 100ppm.</a:t>
            </a:r>
          </a:p>
          <a:p>
            <a:endParaRPr lang="en-US" dirty="0"/>
          </a:p>
          <a:p>
            <a:pPr defTabSz="916070">
              <a:defRPr/>
            </a:pPr>
            <a:r>
              <a:rPr lang="en-US" dirty="0"/>
              <a:t>The chemical manufacturer generally determines the concentration for effective sanitization; </a:t>
            </a:r>
            <a:r>
              <a:rPr lang="en-US" b="1" dirty="0"/>
              <a:t>read the label</a:t>
            </a:r>
            <a:r>
              <a:rPr lang="en-US" dirty="0"/>
              <a:t>.</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26</a:t>
            </a:fld>
            <a:endParaRPr lang="en-US"/>
          </a:p>
        </p:txBody>
      </p:sp>
    </p:spTree>
    <p:extLst>
      <p:ext uri="{BB962C8B-B14F-4D97-AF65-F5344CB8AC3E}">
        <p14:creationId xmlns:p14="http://schemas.microsoft.com/office/powerpoint/2010/main" val="414379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mr-IN" dirty="0"/>
              <a:t>–</a:t>
            </a:r>
            <a:r>
              <a:rPr lang="en-US" dirty="0"/>
              <a:t> now we can look at the WHEN</a:t>
            </a:r>
          </a:p>
          <a:p>
            <a:endParaRPr lang="en-US" dirty="0"/>
          </a:p>
          <a:p>
            <a:r>
              <a:rPr lang="en-US" dirty="0"/>
              <a:t>WHEN to test </a:t>
            </a:r>
            <a:r>
              <a:rPr lang="mr-IN" dirty="0"/>
              <a:t>–</a:t>
            </a:r>
            <a:r>
              <a:rPr lang="en-US" dirty="0"/>
              <a:t> </a:t>
            </a:r>
            <a:br>
              <a:rPr lang="en-US" dirty="0"/>
            </a:br>
            <a:endParaRPr lang="en-US" dirty="0"/>
          </a:p>
          <a:p>
            <a:r>
              <a:rPr lang="en-US" dirty="0"/>
              <a:t>Buckets should be changed how often</a:t>
            </a:r>
            <a:r>
              <a:rPr lang="mr-IN" dirty="0"/>
              <a:t>…</a:t>
            </a:r>
            <a:r>
              <a:rPr lang="en-US" dirty="0"/>
              <a:t>? Every 2-4 hours or more as needed to keep the water clean and the sanitizer effective in use.</a:t>
            </a:r>
          </a:p>
          <a:p>
            <a:endParaRPr lang="en-US" dirty="0"/>
          </a:p>
          <a:p>
            <a:r>
              <a:rPr lang="en-US" dirty="0"/>
              <a:t>What about spray bottles? Dish machines? At least once per day</a:t>
            </a:r>
            <a:r>
              <a:rPr lang="en-US" i="1" dirty="0"/>
              <a:t/>
            </a:r>
            <a:br>
              <a:rPr lang="en-US" i="1" dirty="0"/>
            </a:br>
            <a:endParaRPr lang="en-US" i="1" dirty="0"/>
          </a:p>
          <a:p>
            <a:r>
              <a:rPr lang="en-US" dirty="0"/>
              <a:t>Also, remember that buckets and spray bottles need to be thoroughly rinsed in-between to prevent the build-up of the chemicals.</a:t>
            </a:r>
            <a:br>
              <a:rPr lang="en-US" dirty="0"/>
            </a:br>
            <a:endParaRPr lang="en-US" dirty="0"/>
          </a:p>
          <a:p>
            <a:endParaRPr lang="en-US" dirty="0"/>
          </a:p>
          <a:p>
            <a:pPr defTabSz="916070">
              <a:defRPr/>
            </a:pPr>
            <a:r>
              <a:rPr lang="en-US" b="1" dirty="0"/>
              <a:t>Pre-soaked disposable sanitizer wipes should also be tested.</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27</a:t>
            </a:fld>
            <a:endParaRPr lang="en-US"/>
          </a:p>
        </p:txBody>
      </p:sp>
    </p:spTree>
    <p:extLst>
      <p:ext uri="{BB962C8B-B14F-4D97-AF65-F5344CB8AC3E}">
        <p14:creationId xmlns:p14="http://schemas.microsoft.com/office/powerpoint/2010/main" val="1147075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70">
              <a:defRPr/>
            </a:pPr>
            <a:r>
              <a:rPr lang="en-US" dirty="0"/>
              <a:t>Federal, state and local health regulations require users of sanitizer solutions to have appropriate test kits available to verify the strength of sanitizer solutions. Note that the regulations DO require the users to USE the test kits, not only have them available. Again, this is where we need you all to help.</a:t>
            </a:r>
          </a:p>
          <a:p>
            <a:pPr defTabSz="916070">
              <a:defRPr/>
            </a:pPr>
            <a:endParaRPr lang="en-US" dirty="0"/>
          </a:p>
          <a:p>
            <a:r>
              <a:rPr lang="en-US" dirty="0"/>
              <a:t>Testing kits to measure the concentration of sanitizing solutions are required for 2 reasons:</a:t>
            </a:r>
          </a:p>
          <a:p>
            <a:endParaRPr lang="en-US" dirty="0"/>
          </a:p>
          <a:p>
            <a:r>
              <a:rPr lang="en-US" dirty="0"/>
              <a:t>1. The use of chemical sanitizers requires minimum concentrations of the sanitizer during the final rinse step to ensure proper sanitization. AND</a:t>
            </a:r>
          </a:p>
          <a:p>
            <a:r>
              <a:rPr lang="en-US" dirty="0"/>
              <a:t>2. Too much sanitizer in the final rinse water could be toxic. </a:t>
            </a:r>
          </a:p>
          <a:p>
            <a:endParaRPr lang="en-US" dirty="0"/>
          </a:p>
          <a:p>
            <a:r>
              <a:rPr lang="en-US" dirty="0"/>
              <a:t>I have found employees will sometimes feel that if the recommended amount of concentrate in a set quantity of water is good, then adding a little more concentrate will make the solution last longer and will work better. Quite the contrary... using a sanitizer solution that is too strong can in fact put customers at risk since too strong a solution will actually contaminate the surface and potentially make the customer sick.</a:t>
            </a:r>
            <a:br>
              <a:rPr lang="en-US" dirty="0"/>
            </a:br>
            <a:endParaRPr lang="en-US" dirty="0"/>
          </a:p>
          <a:p>
            <a:r>
              <a:rPr lang="en-US" dirty="0"/>
              <a:t>For your reference, a sanitizing solution that is too weak would be a violation of FDA Food Code § 4-501.114. A solution that is too strong would be a violation of § 7-204.11. </a:t>
            </a:r>
          </a:p>
          <a:p>
            <a:endParaRPr lang="en-US" dirty="0"/>
          </a:p>
          <a:p>
            <a:r>
              <a:rPr lang="en-US" dirty="0"/>
              <a:t>What about your local jurisdiction? Does anyone follow regulations different than those from the latest Food Code?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28</a:t>
            </a:fld>
            <a:endParaRPr lang="en-US"/>
          </a:p>
        </p:txBody>
      </p:sp>
    </p:spTree>
    <p:extLst>
      <p:ext uri="{BB962C8B-B14F-4D97-AF65-F5344CB8AC3E}">
        <p14:creationId xmlns:p14="http://schemas.microsoft.com/office/powerpoint/2010/main" val="4219025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70">
              <a:defRPr/>
            </a:pPr>
            <a:r>
              <a:rPr lang="en-US" dirty="0"/>
              <a:t>Federal, state and local health regulations require users of sanitizer solutions to have appropriate test kits available to verify the strength of sanitizer solutions. Note that the regulations DO require the users to USE the test kits, not only have them available. Again, this is where we need you all to help.</a:t>
            </a:r>
          </a:p>
          <a:p>
            <a:pPr defTabSz="916070">
              <a:defRPr/>
            </a:pPr>
            <a:endParaRPr lang="en-US" dirty="0"/>
          </a:p>
          <a:p>
            <a:r>
              <a:rPr lang="en-US" dirty="0"/>
              <a:t>Testing kits to measure the concentration of sanitizing solutions are required for 2 reasons:</a:t>
            </a:r>
          </a:p>
          <a:p>
            <a:endParaRPr lang="en-US" dirty="0"/>
          </a:p>
          <a:p>
            <a:r>
              <a:rPr lang="en-US" dirty="0"/>
              <a:t>1. The use of chemical sanitizers requires minimum concentrations of the sanitizer during the final rinse step to ensure proper sanitization. AND</a:t>
            </a:r>
          </a:p>
          <a:p>
            <a:r>
              <a:rPr lang="en-US" dirty="0"/>
              <a:t>2. Too much sanitizer in the final rinse water could be toxic. </a:t>
            </a:r>
          </a:p>
          <a:p>
            <a:endParaRPr lang="en-US" dirty="0"/>
          </a:p>
          <a:p>
            <a:r>
              <a:rPr lang="en-US" dirty="0"/>
              <a:t>I have found employees will sometimes feel that if the recommended amount of concentrate in a set quantity of water is good, then adding a little more concentrate will make the solution last longer and will work better. Quite the contrary... using a sanitizer solution that is too strong can in fact put customers at risk since too strong a solution will actually contaminate the surface and potentially make the customer sick.</a:t>
            </a:r>
            <a:br>
              <a:rPr lang="en-US" dirty="0"/>
            </a:br>
            <a:endParaRPr lang="en-US" dirty="0"/>
          </a:p>
          <a:p>
            <a:r>
              <a:rPr lang="en-US" dirty="0"/>
              <a:t>For your reference, a sanitizing solution that is too weak would be a violation of FDA Food Code § 4-501.114. A solution that is too strong would be a violation of § 7-204.11. </a:t>
            </a:r>
          </a:p>
          <a:p>
            <a:endParaRPr lang="en-US" dirty="0"/>
          </a:p>
          <a:p>
            <a:r>
              <a:rPr lang="en-US" dirty="0"/>
              <a:t>What about your local jurisdiction? Does anyone follow regulations different than those from the latest Food Code?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29</a:t>
            </a:fld>
            <a:endParaRPr lang="en-US"/>
          </a:p>
        </p:txBody>
      </p:sp>
    </p:spTree>
    <p:extLst>
      <p:ext uri="{BB962C8B-B14F-4D97-AF65-F5344CB8AC3E}">
        <p14:creationId xmlns:p14="http://schemas.microsoft.com/office/powerpoint/2010/main" val="2120402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70">
              <a:defRPr/>
            </a:pPr>
            <a:r>
              <a:rPr lang="en-US" dirty="0"/>
              <a:t>Federal, state and local health regulations require users of sanitizer solutions to have appropriate test kits available to verify the strength of sanitizer solutions. Note that the regulations DO require the users to USE the test kits, not only have them available. Again, this is where we need you all to help.</a:t>
            </a:r>
          </a:p>
          <a:p>
            <a:pPr defTabSz="916070">
              <a:defRPr/>
            </a:pPr>
            <a:endParaRPr lang="en-US" dirty="0"/>
          </a:p>
          <a:p>
            <a:r>
              <a:rPr lang="en-US" dirty="0"/>
              <a:t>Testing kits to measure the concentration of sanitizing solutions are required for 2 reasons:</a:t>
            </a:r>
          </a:p>
          <a:p>
            <a:endParaRPr lang="en-US" dirty="0"/>
          </a:p>
          <a:p>
            <a:r>
              <a:rPr lang="en-US" dirty="0"/>
              <a:t>1. The use of chemical sanitizers requires minimum concentrations of the sanitizer during the final rinse step to ensure proper sanitization. AND</a:t>
            </a:r>
          </a:p>
          <a:p>
            <a:r>
              <a:rPr lang="en-US" dirty="0"/>
              <a:t>2. Too much sanitizer in the final rinse water could be toxic. </a:t>
            </a:r>
          </a:p>
          <a:p>
            <a:endParaRPr lang="en-US" dirty="0"/>
          </a:p>
          <a:p>
            <a:r>
              <a:rPr lang="en-US" dirty="0"/>
              <a:t>I have found employees will sometimes feel that if the recommended amount of concentrate in a set quantity of water is good, then adding a little more concentrate will make the solution last longer and will work better. Quite the contrary... using a sanitizer solution that is too strong can in fact put customers at risk since too strong a solution will actually contaminate the surface and potentially make the customer sick.</a:t>
            </a:r>
            <a:br>
              <a:rPr lang="en-US" dirty="0"/>
            </a:br>
            <a:endParaRPr lang="en-US" dirty="0"/>
          </a:p>
          <a:p>
            <a:r>
              <a:rPr lang="en-US" dirty="0"/>
              <a:t>For your reference, a sanitizing solution that is too weak would be a violation of FDA Food Code § 4-501.114. A solution that is too strong would be a violation of § 7-204.11. </a:t>
            </a:r>
          </a:p>
          <a:p>
            <a:endParaRPr lang="en-US" dirty="0"/>
          </a:p>
          <a:p>
            <a:r>
              <a:rPr lang="en-US" dirty="0"/>
              <a:t>What about your local jurisdiction? Does anyone follow regulations different than those from the latest Food Code?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31</a:t>
            </a:fld>
            <a:endParaRPr lang="en-US"/>
          </a:p>
        </p:txBody>
      </p:sp>
    </p:spTree>
    <p:extLst>
      <p:ext uri="{BB962C8B-B14F-4D97-AF65-F5344CB8AC3E}">
        <p14:creationId xmlns:p14="http://schemas.microsoft.com/office/powerpoint/2010/main" val="1344928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for our course. Today, we are going to discuss the who, what, where, why, when, and how of using sanitizer test kits.</a:t>
            </a:r>
            <a:br>
              <a:rPr lang="en-US" dirty="0"/>
            </a:br>
            <a:endParaRPr lang="en-US" dirty="0"/>
          </a:p>
          <a:p>
            <a:r>
              <a:rPr lang="en-US" dirty="0"/>
              <a:t>The WHO is who we are, who you are, and who are we trying to help.</a:t>
            </a:r>
            <a:br>
              <a:rPr lang="en-US" dirty="0"/>
            </a:br>
            <a:endParaRPr lang="en-US" dirty="0"/>
          </a:p>
          <a:p>
            <a:r>
              <a:rPr lang="en-US" dirty="0"/>
              <a:t>The WHY - WHY are we concerned about learning how to properly use sanitizer test kits anyway?</a:t>
            </a:r>
            <a:br>
              <a:rPr lang="en-US" dirty="0"/>
            </a:br>
            <a:endParaRPr lang="en-US" dirty="0"/>
          </a:p>
          <a:p>
            <a:r>
              <a:rPr lang="en-US" dirty="0"/>
              <a:t>The WHAT will cover basic terms, what test kits to use, and talk about actually what it is that you’ll need to test.</a:t>
            </a:r>
            <a:br>
              <a:rPr lang="en-US" dirty="0"/>
            </a:br>
            <a:endParaRPr lang="en-US" dirty="0"/>
          </a:p>
          <a:p>
            <a:r>
              <a:rPr lang="en-US" dirty="0"/>
              <a:t>The WHERE will provide a look at the locations and/or facilities that might require testing sanitizer solutions.</a:t>
            </a:r>
            <a:br>
              <a:rPr lang="en-US" dirty="0"/>
            </a:br>
            <a:endParaRPr lang="en-US" dirty="0"/>
          </a:p>
          <a:p>
            <a:r>
              <a:rPr lang="en-US" dirty="0"/>
              <a:t>The WHEN will cover how often it is necessary to test, as well as discuss any potential differences in frequency between different sanitizer solutions or test kits.</a:t>
            </a:r>
            <a:br>
              <a:rPr lang="en-US" dirty="0"/>
            </a:br>
            <a:endParaRPr lang="en-US" dirty="0"/>
          </a:p>
          <a:p>
            <a:r>
              <a:rPr lang="en-US" dirty="0"/>
              <a:t>Finally, the HOW. Just HOW do we use these test kits correctly? And have we really been doing it wrong the whole time? The answer to that is, we hope, no, but surprisingly more often than not, yes.</a:t>
            </a:r>
          </a:p>
          <a:p>
            <a:endParaRPr lang="en-US" dirty="0"/>
          </a:p>
          <a:p>
            <a:r>
              <a:rPr lang="en-US" dirty="0"/>
              <a:t>We’ll end the class with some hands-on practice and a quick assessment.</a:t>
            </a:r>
          </a:p>
          <a:p>
            <a:endParaRPr lang="en-US" dirty="0"/>
          </a:p>
          <a:p>
            <a:r>
              <a:rPr lang="en-US" dirty="0"/>
              <a:t>Sound good?</a:t>
            </a:r>
          </a:p>
          <a:p>
            <a:r>
              <a:rPr lang="en-US" dirty="0"/>
              <a:t>Before we begin - why are you here? Why did your boss, or regulator, or co-worker drag you to this training?</a:t>
            </a:r>
          </a:p>
          <a:p>
            <a:endParaRPr lang="en-US" dirty="0"/>
          </a:p>
          <a:p>
            <a:r>
              <a:rPr lang="en-US" dirty="0"/>
              <a:t>The overall goal of this training program – the reason you are here today – is to help you understand that correct sanitizer concentrations help keep people safe by minimizing microbial food safety hazards. Proper testing can prevent foodborne illness and protect people’s health.  Hopefully, you will also learn something new.</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3</a:t>
            </a:fld>
            <a:endParaRPr lang="en-US"/>
          </a:p>
        </p:txBody>
      </p:sp>
    </p:spTree>
    <p:extLst>
      <p:ext uri="{BB962C8B-B14F-4D97-AF65-F5344CB8AC3E}">
        <p14:creationId xmlns:p14="http://schemas.microsoft.com/office/powerpoint/2010/main" val="770580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70">
              <a:defRPr/>
            </a:pPr>
            <a:r>
              <a:rPr lang="en-US" dirty="0"/>
              <a:t>From all of us at Micro Essential Laboratory, thank you for joining us today and thank you for protecting public health through proper sanitizing!</a:t>
            </a:r>
          </a:p>
          <a:p>
            <a:pPr defTabSz="916070">
              <a:defRPr/>
            </a:pPr>
            <a:endParaRPr lang="en-US" dirty="0"/>
          </a:p>
          <a:p>
            <a:pPr>
              <a:defRPr/>
            </a:pPr>
            <a:r>
              <a:rPr lang="en-US" dirty="0"/>
              <a:t>We hoped you learned something that you are able to take back with you and pass on to those front-line food safety people in the field. We want to help you to help others keep consumers safe.</a:t>
            </a:r>
          </a:p>
          <a:p>
            <a:pPr defTabSz="916070">
              <a:defRPr/>
            </a:pPr>
            <a:endParaRPr lang="en-US" dirty="0"/>
          </a:p>
          <a:p>
            <a:pPr defTabSz="916070">
              <a:defRPr/>
            </a:pPr>
            <a:r>
              <a:rPr lang="en-US" dirty="0"/>
              <a:t>I’ll be around for a few minutes if you have any other questions.</a:t>
            </a:r>
          </a:p>
        </p:txBody>
      </p:sp>
      <p:sp>
        <p:nvSpPr>
          <p:cNvPr id="4" name="Slide Number Placeholder 3"/>
          <p:cNvSpPr>
            <a:spLocks noGrp="1"/>
          </p:cNvSpPr>
          <p:nvPr>
            <p:ph type="sldNum" sz="quarter" idx="10"/>
          </p:nvPr>
        </p:nvSpPr>
        <p:spPr/>
        <p:txBody>
          <a:bodyPr/>
          <a:lstStyle/>
          <a:p>
            <a:fld id="{27327CC7-76E4-EA4E-A880-6E1FC418AC58}" type="slidenum">
              <a:rPr lang="en-US" smtClean="0"/>
              <a:t>32</a:t>
            </a:fld>
            <a:endParaRPr lang="en-US"/>
          </a:p>
        </p:txBody>
      </p:sp>
    </p:spTree>
    <p:extLst>
      <p:ext uri="{BB962C8B-B14F-4D97-AF65-F5344CB8AC3E}">
        <p14:creationId xmlns:p14="http://schemas.microsoft.com/office/powerpoint/2010/main" val="115782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for our course. Today, we are going to discuss the who, what, where, why, when, and how of using sanitizer test kits.</a:t>
            </a:r>
            <a:br>
              <a:rPr lang="en-US" dirty="0"/>
            </a:br>
            <a:endParaRPr lang="en-US" dirty="0"/>
          </a:p>
          <a:p>
            <a:r>
              <a:rPr lang="en-US" dirty="0"/>
              <a:t>The WHO is who we are, who you are, and who are we trying to help.</a:t>
            </a:r>
            <a:br>
              <a:rPr lang="en-US" dirty="0"/>
            </a:br>
            <a:endParaRPr lang="en-US" dirty="0"/>
          </a:p>
          <a:p>
            <a:r>
              <a:rPr lang="en-US" dirty="0"/>
              <a:t>The WHY - WHY are we concerned about learning how to properly use sanitizer test kits anyway?</a:t>
            </a:r>
            <a:br>
              <a:rPr lang="en-US" dirty="0"/>
            </a:br>
            <a:endParaRPr lang="en-US" dirty="0"/>
          </a:p>
          <a:p>
            <a:r>
              <a:rPr lang="en-US" dirty="0"/>
              <a:t>The WHAT will cover basic terms, what test kits to use, and talk about actually what it is that you’ll need to test.</a:t>
            </a:r>
            <a:br>
              <a:rPr lang="en-US" dirty="0"/>
            </a:br>
            <a:endParaRPr lang="en-US" dirty="0"/>
          </a:p>
          <a:p>
            <a:r>
              <a:rPr lang="en-US" dirty="0"/>
              <a:t>The WHERE will provide a look at the locations and/or facilities that might require testing sanitizer solutions.</a:t>
            </a:r>
            <a:br>
              <a:rPr lang="en-US" dirty="0"/>
            </a:br>
            <a:endParaRPr lang="en-US" dirty="0"/>
          </a:p>
          <a:p>
            <a:r>
              <a:rPr lang="en-US" dirty="0"/>
              <a:t>The WHEN will cover how often it is necessary to test, as well as discuss any potential differences in frequency between different sanitizer solutions or test kits.</a:t>
            </a:r>
            <a:br>
              <a:rPr lang="en-US" dirty="0"/>
            </a:br>
            <a:endParaRPr lang="en-US" dirty="0"/>
          </a:p>
          <a:p>
            <a:r>
              <a:rPr lang="en-US" dirty="0"/>
              <a:t>Finally, the HOW. Just HOW do we use these test kits correctly? And have we really been doing it wrong the whole time? The answer to that is, we hope, no, but surprisingly more often than not, yes.</a:t>
            </a:r>
          </a:p>
          <a:p>
            <a:endParaRPr lang="en-US" dirty="0"/>
          </a:p>
          <a:p>
            <a:r>
              <a:rPr lang="en-US" dirty="0"/>
              <a:t>We’ll end the class with some hands-on practice and a quick assessment.</a:t>
            </a:r>
          </a:p>
          <a:p>
            <a:endParaRPr lang="en-US" dirty="0"/>
          </a:p>
          <a:p>
            <a:r>
              <a:rPr lang="en-US" dirty="0"/>
              <a:t>Sound good?</a:t>
            </a:r>
          </a:p>
          <a:p>
            <a:r>
              <a:rPr lang="en-US" dirty="0"/>
              <a:t>Before we begin - why are you here? Why did your boss, or regulator, or co-worker drag you to this training?</a:t>
            </a:r>
          </a:p>
          <a:p>
            <a:endParaRPr lang="en-US" dirty="0"/>
          </a:p>
          <a:p>
            <a:r>
              <a:rPr lang="en-US" dirty="0"/>
              <a:t>The overall goal of this training program – the reason you are here today – is to help you understand that correct sanitizer concentrations help keep people safe by minimizing microbial food safety hazards. Proper testing can prevent foodborne illness and protect people’s health.  Hopefully, you will also learn something new.</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4</a:t>
            </a:fld>
            <a:endParaRPr lang="en-US"/>
          </a:p>
        </p:txBody>
      </p:sp>
    </p:spTree>
    <p:extLst>
      <p:ext uri="{BB962C8B-B14F-4D97-AF65-F5344CB8AC3E}">
        <p14:creationId xmlns:p14="http://schemas.microsoft.com/office/powerpoint/2010/main" val="126039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for our course. Today, we are going to discuss the who, what, where, why, when, and how of using sanitizer test kits.</a:t>
            </a:r>
            <a:br>
              <a:rPr lang="en-US" dirty="0"/>
            </a:br>
            <a:endParaRPr lang="en-US" dirty="0"/>
          </a:p>
          <a:p>
            <a:r>
              <a:rPr lang="en-US" dirty="0"/>
              <a:t>The WHO is who we are, who you are, and who are we trying to help.</a:t>
            </a:r>
            <a:br>
              <a:rPr lang="en-US" dirty="0"/>
            </a:br>
            <a:endParaRPr lang="en-US" dirty="0"/>
          </a:p>
          <a:p>
            <a:r>
              <a:rPr lang="en-US" dirty="0"/>
              <a:t>The WHY - WHY are we concerned about learning how to properly use sanitizer test kits anyway?</a:t>
            </a:r>
            <a:br>
              <a:rPr lang="en-US" dirty="0"/>
            </a:br>
            <a:endParaRPr lang="en-US" dirty="0"/>
          </a:p>
          <a:p>
            <a:r>
              <a:rPr lang="en-US" dirty="0"/>
              <a:t>The WHAT will cover basic terms, what test kits to use, and talk about actually what it is that you’ll need to test.</a:t>
            </a:r>
            <a:br>
              <a:rPr lang="en-US" dirty="0"/>
            </a:br>
            <a:endParaRPr lang="en-US" dirty="0"/>
          </a:p>
          <a:p>
            <a:r>
              <a:rPr lang="en-US" dirty="0"/>
              <a:t>The WHERE will provide a look at the locations and/or facilities that might require testing sanitizer solutions.</a:t>
            </a:r>
            <a:br>
              <a:rPr lang="en-US" dirty="0"/>
            </a:br>
            <a:endParaRPr lang="en-US" dirty="0"/>
          </a:p>
          <a:p>
            <a:r>
              <a:rPr lang="en-US" dirty="0"/>
              <a:t>The WHEN will cover how often it is necessary to test, as well as discuss any potential differences in frequency between different sanitizer solutions or test kits.</a:t>
            </a:r>
            <a:br>
              <a:rPr lang="en-US" dirty="0"/>
            </a:br>
            <a:endParaRPr lang="en-US" dirty="0"/>
          </a:p>
          <a:p>
            <a:r>
              <a:rPr lang="en-US" dirty="0"/>
              <a:t>Finally, the HOW. Just HOW do we use these test kits correctly? And have we really been doing it wrong the whole time? The answer to that is, we hope, no, but surprisingly more often than not, yes.</a:t>
            </a:r>
          </a:p>
          <a:p>
            <a:endParaRPr lang="en-US" dirty="0"/>
          </a:p>
          <a:p>
            <a:r>
              <a:rPr lang="en-US" dirty="0"/>
              <a:t>We’ll end the class with some hands-on practice and a quick assessment.</a:t>
            </a:r>
          </a:p>
          <a:p>
            <a:endParaRPr lang="en-US" dirty="0"/>
          </a:p>
          <a:p>
            <a:r>
              <a:rPr lang="en-US" dirty="0"/>
              <a:t>Sound good?</a:t>
            </a:r>
          </a:p>
          <a:p>
            <a:r>
              <a:rPr lang="en-US" dirty="0"/>
              <a:t>Before we begin - why are you here? Why did your boss, or regulator, or co-worker drag you to this training?</a:t>
            </a:r>
          </a:p>
          <a:p>
            <a:endParaRPr lang="en-US" dirty="0"/>
          </a:p>
          <a:p>
            <a:r>
              <a:rPr lang="en-US" dirty="0"/>
              <a:t>The overall goal of this training program – the reason you are here today – is to help you understand that correct sanitizer concentrations help keep people safe by minimizing microbial food safety hazards. Proper testing can prevent foodborne illness and protect people’s health.  Hopefully, you will also learn something new.</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5</a:t>
            </a:fld>
            <a:endParaRPr lang="en-US"/>
          </a:p>
        </p:txBody>
      </p:sp>
    </p:spTree>
    <p:extLst>
      <p:ext uri="{BB962C8B-B14F-4D97-AF65-F5344CB8AC3E}">
        <p14:creationId xmlns:p14="http://schemas.microsoft.com/office/powerpoint/2010/main" val="314226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for our course. Today, we are going to discuss the who, what, where, why, when, and how of using sanitizer test kits.</a:t>
            </a:r>
            <a:br>
              <a:rPr lang="en-US" dirty="0"/>
            </a:br>
            <a:endParaRPr lang="en-US" dirty="0"/>
          </a:p>
          <a:p>
            <a:r>
              <a:rPr lang="en-US" dirty="0"/>
              <a:t>The WHO is who we are, who you are, and who are we trying to help.</a:t>
            </a:r>
            <a:br>
              <a:rPr lang="en-US" dirty="0"/>
            </a:br>
            <a:endParaRPr lang="en-US" dirty="0"/>
          </a:p>
          <a:p>
            <a:r>
              <a:rPr lang="en-US" dirty="0"/>
              <a:t>The WHY - WHY are we concerned about learning how to properly use sanitizer test kits anyway?</a:t>
            </a:r>
            <a:br>
              <a:rPr lang="en-US" dirty="0"/>
            </a:br>
            <a:endParaRPr lang="en-US" dirty="0"/>
          </a:p>
          <a:p>
            <a:r>
              <a:rPr lang="en-US" dirty="0"/>
              <a:t>The WHAT will cover basic terms, what test kits to use, and talk about actually what it is that you’ll need to test.</a:t>
            </a:r>
            <a:br>
              <a:rPr lang="en-US" dirty="0"/>
            </a:br>
            <a:endParaRPr lang="en-US" dirty="0"/>
          </a:p>
          <a:p>
            <a:r>
              <a:rPr lang="en-US" dirty="0"/>
              <a:t>The WHERE will provide a look at the locations and/or facilities that might require testing sanitizer solutions.</a:t>
            </a:r>
            <a:br>
              <a:rPr lang="en-US" dirty="0"/>
            </a:br>
            <a:endParaRPr lang="en-US" dirty="0"/>
          </a:p>
          <a:p>
            <a:r>
              <a:rPr lang="en-US" dirty="0"/>
              <a:t>The WHEN will cover how often it is necessary to test, as well as discuss any potential differences in frequency between different sanitizer solutions or test kits.</a:t>
            </a:r>
            <a:br>
              <a:rPr lang="en-US" dirty="0"/>
            </a:br>
            <a:endParaRPr lang="en-US" dirty="0"/>
          </a:p>
          <a:p>
            <a:r>
              <a:rPr lang="en-US" dirty="0"/>
              <a:t>Finally, the HOW. Just HOW do we use these test kits correctly? And have we really been doing it wrong the whole time? The answer to that is, we hope, no, but surprisingly more often than not, yes.</a:t>
            </a:r>
          </a:p>
          <a:p>
            <a:endParaRPr lang="en-US" dirty="0"/>
          </a:p>
          <a:p>
            <a:r>
              <a:rPr lang="en-US" dirty="0"/>
              <a:t>We’ll end the class with some hands-on practice and a quick assessment.</a:t>
            </a:r>
          </a:p>
          <a:p>
            <a:endParaRPr lang="en-US" dirty="0"/>
          </a:p>
          <a:p>
            <a:r>
              <a:rPr lang="en-US" dirty="0"/>
              <a:t>Sound good?</a:t>
            </a:r>
          </a:p>
          <a:p>
            <a:r>
              <a:rPr lang="en-US" dirty="0"/>
              <a:t>Before we begin - why are you here? Why did your boss, or regulator, or co-worker drag you to this training?</a:t>
            </a:r>
          </a:p>
          <a:p>
            <a:endParaRPr lang="en-US" dirty="0"/>
          </a:p>
          <a:p>
            <a:r>
              <a:rPr lang="en-US" dirty="0"/>
              <a:t>The overall goal of this training program – the reason you are here today – is to help you understand that correct sanitizer concentrations help keep people safe by minimizing microbial food safety hazards. Proper testing can prevent foodborne illness and protect people’s health.  Hopefully, you will also learn something new.</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6</a:t>
            </a:fld>
            <a:endParaRPr lang="en-US"/>
          </a:p>
        </p:txBody>
      </p:sp>
    </p:spTree>
    <p:extLst>
      <p:ext uri="{BB962C8B-B14F-4D97-AF65-F5344CB8AC3E}">
        <p14:creationId xmlns:p14="http://schemas.microsoft.com/office/powerpoint/2010/main" val="2755073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for our course. Today, we are going to discuss the who, what, where, why, when, and how of using sanitizer test kits.</a:t>
            </a:r>
            <a:br>
              <a:rPr lang="en-US" dirty="0"/>
            </a:br>
            <a:endParaRPr lang="en-US" dirty="0"/>
          </a:p>
          <a:p>
            <a:r>
              <a:rPr lang="en-US" dirty="0"/>
              <a:t>The WHO is who we are, who you are, and who are we trying to help.</a:t>
            </a:r>
            <a:br>
              <a:rPr lang="en-US" dirty="0"/>
            </a:br>
            <a:endParaRPr lang="en-US" dirty="0"/>
          </a:p>
          <a:p>
            <a:r>
              <a:rPr lang="en-US" dirty="0"/>
              <a:t>The WHY - WHY are we concerned about learning how to properly use sanitizer test kits anyway?</a:t>
            </a:r>
            <a:br>
              <a:rPr lang="en-US" dirty="0"/>
            </a:br>
            <a:endParaRPr lang="en-US" dirty="0"/>
          </a:p>
          <a:p>
            <a:r>
              <a:rPr lang="en-US" dirty="0"/>
              <a:t>The WHAT will cover basic terms, what test kits to use, and talk about actually what it is that you’ll need to test.</a:t>
            </a:r>
            <a:br>
              <a:rPr lang="en-US" dirty="0"/>
            </a:br>
            <a:endParaRPr lang="en-US" dirty="0"/>
          </a:p>
          <a:p>
            <a:r>
              <a:rPr lang="en-US" dirty="0"/>
              <a:t>The WHERE will provide a look at the locations and/or facilities that might require testing sanitizer solutions.</a:t>
            </a:r>
            <a:br>
              <a:rPr lang="en-US" dirty="0"/>
            </a:br>
            <a:endParaRPr lang="en-US" dirty="0"/>
          </a:p>
          <a:p>
            <a:r>
              <a:rPr lang="en-US" dirty="0"/>
              <a:t>The WHEN will cover how often it is necessary to test, as well as discuss any potential differences in frequency between different sanitizer solutions or test kits.</a:t>
            </a:r>
            <a:br>
              <a:rPr lang="en-US" dirty="0"/>
            </a:br>
            <a:endParaRPr lang="en-US" dirty="0"/>
          </a:p>
          <a:p>
            <a:r>
              <a:rPr lang="en-US" dirty="0"/>
              <a:t>Finally, the HOW. Just HOW do we use these test kits correctly? And have we really been doing it wrong the whole time? The answer to that is, we hope, no, but surprisingly more often than not, yes.</a:t>
            </a:r>
          </a:p>
          <a:p>
            <a:endParaRPr lang="en-US" dirty="0"/>
          </a:p>
          <a:p>
            <a:r>
              <a:rPr lang="en-US" dirty="0"/>
              <a:t>We’ll end the class with some hands-on practice and a quick assessment.</a:t>
            </a:r>
          </a:p>
          <a:p>
            <a:endParaRPr lang="en-US" dirty="0"/>
          </a:p>
          <a:p>
            <a:r>
              <a:rPr lang="en-US" dirty="0"/>
              <a:t>Sound good?</a:t>
            </a:r>
          </a:p>
          <a:p>
            <a:r>
              <a:rPr lang="en-US" dirty="0"/>
              <a:t>Before we begin - why are you here? Why did your boss, or regulator, or co-worker drag you to this training?</a:t>
            </a:r>
          </a:p>
          <a:p>
            <a:endParaRPr lang="en-US" dirty="0"/>
          </a:p>
          <a:p>
            <a:r>
              <a:rPr lang="en-US" dirty="0"/>
              <a:t>The overall goal of this training program – the reason you are here today – is to help you understand that correct sanitizer concentrations help keep people safe by minimizing microbial food safety hazards. Proper testing can prevent foodborne illness and protect people’s health.  Hopefully, you will also learn something new.</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7</a:t>
            </a:fld>
            <a:endParaRPr lang="en-US"/>
          </a:p>
        </p:txBody>
      </p:sp>
    </p:spTree>
    <p:extLst>
      <p:ext uri="{BB962C8B-B14F-4D97-AF65-F5344CB8AC3E}">
        <p14:creationId xmlns:p14="http://schemas.microsoft.com/office/powerpoint/2010/main" val="70640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quick outline for our course. Today, we are going to discuss the who, what, where, why, when, and how of using sanitizer test kits.</a:t>
            </a:r>
            <a:br>
              <a:rPr lang="en-US" dirty="0"/>
            </a:br>
            <a:endParaRPr lang="en-US" dirty="0"/>
          </a:p>
          <a:p>
            <a:r>
              <a:rPr lang="en-US" dirty="0"/>
              <a:t>The WHO is who we are, who you are, and who are we trying to help.</a:t>
            </a:r>
            <a:br>
              <a:rPr lang="en-US" dirty="0"/>
            </a:br>
            <a:endParaRPr lang="en-US" dirty="0"/>
          </a:p>
          <a:p>
            <a:r>
              <a:rPr lang="en-US" dirty="0"/>
              <a:t>The WHY - WHY are we concerned about learning how to properly use sanitizer test kits anyway?</a:t>
            </a:r>
            <a:br>
              <a:rPr lang="en-US" dirty="0"/>
            </a:br>
            <a:endParaRPr lang="en-US" dirty="0"/>
          </a:p>
          <a:p>
            <a:r>
              <a:rPr lang="en-US" dirty="0"/>
              <a:t>The WHAT will cover basic terms, what test kits to use, and talk about actually what it is that you’ll need to test.</a:t>
            </a:r>
            <a:br>
              <a:rPr lang="en-US" dirty="0"/>
            </a:br>
            <a:endParaRPr lang="en-US" dirty="0"/>
          </a:p>
          <a:p>
            <a:r>
              <a:rPr lang="en-US" dirty="0"/>
              <a:t>The WHERE will provide a look at the locations and/or facilities that might require testing sanitizer solutions.</a:t>
            </a:r>
            <a:br>
              <a:rPr lang="en-US" dirty="0"/>
            </a:br>
            <a:endParaRPr lang="en-US" dirty="0"/>
          </a:p>
          <a:p>
            <a:r>
              <a:rPr lang="en-US" dirty="0"/>
              <a:t>The WHEN will cover how often it is necessary to test, as well as discuss any potential differences in frequency between different sanitizer solutions or test kits.</a:t>
            </a:r>
            <a:br>
              <a:rPr lang="en-US" dirty="0"/>
            </a:br>
            <a:endParaRPr lang="en-US" dirty="0"/>
          </a:p>
          <a:p>
            <a:r>
              <a:rPr lang="en-US" dirty="0"/>
              <a:t>Finally, the HOW. Just HOW do we use these test kits correctly? And have we really been doing it wrong the whole time? The answer to that is, we hope, no, but surprisingly more often than not, yes.</a:t>
            </a:r>
          </a:p>
          <a:p>
            <a:endParaRPr lang="en-US" dirty="0"/>
          </a:p>
          <a:p>
            <a:r>
              <a:rPr lang="en-US" dirty="0"/>
              <a:t>We’ll end the class with some hands-on practice and a quick assessment.</a:t>
            </a:r>
          </a:p>
          <a:p>
            <a:endParaRPr lang="en-US" dirty="0"/>
          </a:p>
          <a:p>
            <a:r>
              <a:rPr lang="en-US" dirty="0"/>
              <a:t>Sound good?</a:t>
            </a:r>
          </a:p>
          <a:p>
            <a:r>
              <a:rPr lang="en-US" dirty="0"/>
              <a:t>Before we begin - why are you here? Why did your boss, or regulator, or co-worker drag you to this training?</a:t>
            </a:r>
          </a:p>
          <a:p>
            <a:endParaRPr lang="en-US" dirty="0"/>
          </a:p>
          <a:p>
            <a:r>
              <a:rPr lang="en-US" dirty="0"/>
              <a:t>The overall goal of this training program – the reason you are here today – is to help you understand that correct sanitizer concentrations help keep people safe by minimizing microbial food safety hazards. Proper testing can prevent foodborne illness and protect people’s health.  Hopefully, you will also learn something new.</a:t>
            </a:r>
          </a:p>
          <a:p>
            <a:endParaRPr lang="en-US" dirty="0"/>
          </a:p>
        </p:txBody>
      </p:sp>
      <p:sp>
        <p:nvSpPr>
          <p:cNvPr id="4" name="Slide Number Placeholder 3"/>
          <p:cNvSpPr>
            <a:spLocks noGrp="1"/>
          </p:cNvSpPr>
          <p:nvPr>
            <p:ph type="sldNum" sz="quarter" idx="10"/>
          </p:nvPr>
        </p:nvSpPr>
        <p:spPr/>
        <p:txBody>
          <a:bodyPr/>
          <a:lstStyle/>
          <a:p>
            <a:fld id="{27327CC7-76E4-EA4E-A880-6E1FC418AC58}" type="slidenum">
              <a:rPr lang="en-US" smtClean="0"/>
              <a:t>8</a:t>
            </a:fld>
            <a:endParaRPr lang="en-US"/>
          </a:p>
        </p:txBody>
      </p:sp>
    </p:spTree>
    <p:extLst>
      <p:ext uri="{BB962C8B-B14F-4D97-AF65-F5344CB8AC3E}">
        <p14:creationId xmlns:p14="http://schemas.microsoft.com/office/powerpoint/2010/main" val="3206696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photos of just some of the people, associated with only one Website, </a:t>
            </a:r>
            <a:r>
              <a:rPr lang="en-US" dirty="0" err="1"/>
              <a:t>StopFoodborneIllness.org</a:t>
            </a:r>
            <a:r>
              <a:rPr lang="en-US" dirty="0"/>
              <a:t>, who have been affected by foodborne illness. This clearly represents that foodborne illness doesn’t discriminate on the basis of age, color, or gender. It can happen to anyone.</a:t>
            </a:r>
          </a:p>
          <a:p>
            <a:endParaRPr lang="en-US" dirty="0"/>
          </a:p>
          <a:p>
            <a:pPr defTabSz="916070">
              <a:defRPr/>
            </a:pPr>
            <a:r>
              <a:rPr lang="en-US" dirty="0"/>
              <a:t>Has anyone here been involved with a foodborne illness case that resulted in a serious illness, or even death? What was the cause of the FBI? Could something have been done at the retail level to prevent the illness? Did it involve sanitization?</a:t>
            </a:r>
          </a:p>
          <a:p>
            <a:r>
              <a:rPr lang="en-US" dirty="0"/>
              <a:t/>
            </a:r>
            <a:br>
              <a:rPr lang="en-US" dirty="0"/>
            </a:br>
            <a:r>
              <a:rPr lang="en-US" i="1" dirty="0"/>
              <a:t>The goal here is to set the tone for the seriousness of FBIs in retail facilities and understand the PURPOSE for this training. If the participants have sufficient examples to share, that is the best scenario. If not, show the following 5 minute video.</a:t>
            </a:r>
          </a:p>
          <a:p>
            <a:endParaRPr lang="en-US" i="1" dirty="0"/>
          </a:p>
          <a:p>
            <a:pPr defTabSz="916070">
              <a:defRPr/>
            </a:pPr>
            <a:r>
              <a:rPr lang="en-US" dirty="0"/>
              <a:t>This is why you all are here today </a:t>
            </a:r>
            <a:r>
              <a:rPr lang="mr-IN" dirty="0"/>
              <a:t>–</a:t>
            </a:r>
            <a:r>
              <a:rPr lang="en-US" dirty="0"/>
              <a:t> to understand that sanitizers and testing are crucial for keeping people safe. Someone needs to communicate the seriousness of improper sanitizer testing to the food facilities, and show them how to do it correctly.</a:t>
            </a:r>
            <a:br>
              <a:rPr lang="en-US" dirty="0"/>
            </a:br>
            <a:endParaRPr lang="en-US" i="1" dirty="0"/>
          </a:p>
        </p:txBody>
      </p:sp>
      <p:sp>
        <p:nvSpPr>
          <p:cNvPr id="4" name="Slide Number Placeholder 3"/>
          <p:cNvSpPr>
            <a:spLocks noGrp="1"/>
          </p:cNvSpPr>
          <p:nvPr>
            <p:ph type="sldNum" sz="quarter" idx="10"/>
          </p:nvPr>
        </p:nvSpPr>
        <p:spPr/>
        <p:txBody>
          <a:bodyPr/>
          <a:lstStyle/>
          <a:p>
            <a:fld id="{27327CC7-76E4-EA4E-A880-6E1FC418AC58}" type="slidenum">
              <a:rPr lang="en-US" smtClean="0"/>
              <a:t>9</a:t>
            </a:fld>
            <a:endParaRPr lang="en-US"/>
          </a:p>
        </p:txBody>
      </p:sp>
    </p:spTree>
    <p:extLst>
      <p:ext uri="{BB962C8B-B14F-4D97-AF65-F5344CB8AC3E}">
        <p14:creationId xmlns:p14="http://schemas.microsoft.com/office/powerpoint/2010/main" val="28225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dirty="0"/>
              <a:t>©2017 </a:t>
            </a:r>
            <a:r>
              <a:rPr lang="en-US" dirty="0" err="1"/>
              <a:t>MicroEssentialLaboratory</a:t>
            </a:r>
            <a:endParaRPr lang="en-US" dirty="0"/>
          </a:p>
        </p:txBody>
      </p:sp>
      <p:sp>
        <p:nvSpPr>
          <p:cNvPr id="7" name="Slide Number Placeholder 5"/>
          <p:cNvSpPr>
            <a:spLocks noGrp="1"/>
          </p:cNvSpPr>
          <p:nvPr>
            <p:ph type="sldNum" sz="quarter" idx="12"/>
          </p:nvPr>
        </p:nvSpPr>
        <p:spPr>
          <a:xfrm>
            <a:off x="8610600" y="6356350"/>
            <a:ext cx="2743200" cy="365125"/>
          </a:xfrm>
        </p:spPr>
        <p:txBody>
          <a:bodyPr/>
          <a:lstStyle/>
          <a:p>
            <a:fld id="{4C53F737-2D9C-C148-BD78-54EBADEBB16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C53F737-2D9C-C148-BD78-54EBADEBB168}" type="slidenum">
              <a:rPr lang="en-US" smtClean="0"/>
              <a:t>‹#›</a:t>
            </a:fld>
            <a:endParaRPr lang="en-US"/>
          </a:p>
        </p:txBody>
      </p:sp>
      <p:sp>
        <p:nvSpPr>
          <p:cNvPr id="5" name="Footer Placeholder 4"/>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C53F737-2D9C-C148-BD78-54EBADEBB168}" type="slidenum">
              <a:rPr lang="en-US" smtClean="0"/>
              <a:t>‹#›</a:t>
            </a:fld>
            <a:endParaRPr lang="en-US"/>
          </a:p>
        </p:txBody>
      </p:sp>
      <p:sp>
        <p:nvSpPr>
          <p:cNvPr id="5" name="Footer Placeholder 4"/>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C53F737-2D9C-C148-BD78-54EBADEBB168}" type="slidenum">
              <a:rPr lang="en-US" smtClean="0"/>
              <a:t>‹#›</a:t>
            </a:fld>
            <a:endParaRPr lang="en-US"/>
          </a:p>
        </p:txBody>
      </p:sp>
      <p:sp>
        <p:nvSpPr>
          <p:cNvPr id="5" name="Footer Placeholder 4"/>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4C53F737-2D9C-C148-BD78-54EBADEBB168}" type="slidenum">
              <a:rPr lang="en-US" smtClean="0"/>
              <a:t>‹#›</a:t>
            </a:fld>
            <a:endParaRPr lang="en-US"/>
          </a:p>
        </p:txBody>
      </p:sp>
      <p:sp>
        <p:nvSpPr>
          <p:cNvPr id="5" name="Footer Placeholder 4"/>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C53F737-2D9C-C148-BD78-54EBADEBB168}" type="slidenum">
              <a:rPr lang="en-US" smtClean="0"/>
              <a:t>‹#›</a:t>
            </a:fld>
            <a:endParaRPr lang="en-US"/>
          </a:p>
        </p:txBody>
      </p:sp>
      <p:sp>
        <p:nvSpPr>
          <p:cNvPr id="6" name="Footer Placeholder 5"/>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C53F737-2D9C-C148-BD78-54EBADEBB168}" type="slidenum">
              <a:rPr lang="en-US" smtClean="0"/>
              <a:t>‹#›</a:t>
            </a:fld>
            <a:endParaRPr lang="en-US"/>
          </a:p>
        </p:txBody>
      </p:sp>
      <p:sp>
        <p:nvSpPr>
          <p:cNvPr id="8" name="Footer Placeholder 7"/>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C53F737-2D9C-C148-BD78-54EBADEBB168}" type="slidenum">
              <a:rPr lang="en-US" smtClean="0"/>
              <a:t>‹#›</a:t>
            </a:fld>
            <a:endParaRPr lang="en-US"/>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C53F737-2D9C-C148-BD78-54EBADEBB168}" type="slidenum">
              <a:rPr lang="en-US" smtClean="0"/>
              <a:t>‹#›</a:t>
            </a:fld>
            <a:endParaRPr lang="en-US"/>
          </a:p>
        </p:txBody>
      </p:sp>
      <p:sp>
        <p:nvSpPr>
          <p:cNvPr id="3" name="Footer Placeholder 2"/>
          <p:cNvSpPr>
            <a:spLocks noGrp="1"/>
          </p:cNvSpPr>
          <p:nvPr>
            <p:ph type="ftr" sz="quarter" idx="11"/>
          </p:nvPr>
        </p:nvSpPr>
        <p:spPr/>
        <p:txBody>
          <a:bodyPr/>
          <a:lstStyle/>
          <a:p>
            <a:r>
              <a:rPr lang="en-US"/>
              <a:t>©2017 </a:t>
            </a:r>
            <a:r>
              <a:rPr lang="en-US" dirty="0" err="1"/>
              <a:t>MicroEssentialLaboratory</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C53F737-2D9C-C148-BD78-54EBADEBB168}" type="slidenum">
              <a:rPr lang="en-US" smtClean="0"/>
              <a:t>‹#›</a:t>
            </a:fld>
            <a:endParaRPr lang="en-US"/>
          </a:p>
        </p:txBody>
      </p:sp>
      <p:sp>
        <p:nvSpPr>
          <p:cNvPr id="6" name="Footer Placeholder 5"/>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C53F737-2D9C-C148-BD78-54EBADEBB168}" type="slidenum">
              <a:rPr lang="en-US" smtClean="0"/>
              <a:t>‹#›</a:t>
            </a:fld>
            <a:endParaRPr lang="en-US"/>
          </a:p>
        </p:txBody>
      </p:sp>
      <p:sp>
        <p:nvSpPr>
          <p:cNvPr id="6" name="Footer Placeholder 5"/>
          <p:cNvSpPr>
            <a:spLocks noGrp="1"/>
          </p:cNvSpPr>
          <p:nvPr>
            <p:ph type="ftr" sz="quarter" idx="11"/>
          </p:nvPr>
        </p:nvSpPr>
        <p:spPr/>
        <p:txBody>
          <a:bodyPr/>
          <a:lstStyle/>
          <a:p>
            <a:r>
              <a:rPr lang="en-US" dirty="0"/>
              <a:t>©2017 </a:t>
            </a:r>
            <a:r>
              <a:rPr lang="en-US" dirty="0" err="1"/>
              <a:t>MicroEssentialLaboratory</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3F737-2D9C-C148-BD78-54EBADEBB168}" type="slidenum">
              <a:rPr lang="en-US" smtClean="0"/>
              <a:t>‹#›</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1507358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www.healthinspectorfaq.com/" TargetMode="External"/><Relationship Id="rId4" Type="http://schemas.openxmlformats.org/officeDocument/2006/relationships/hyperlink" Target="https://www.youtube.com/embed/SHBCMfk-bf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hyperlink" Target="mailto:rob@microessentiallab.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8264" y="606673"/>
            <a:ext cx="5704840" cy="2108811"/>
          </a:xfrm>
        </p:spPr>
        <p:txBody>
          <a:bodyPr>
            <a:normAutofit/>
          </a:bodyPr>
          <a:lstStyle/>
          <a:p>
            <a:pPr algn="r"/>
            <a:r>
              <a:rPr lang="en-US" dirty="0">
                <a:solidFill>
                  <a:srgbClr val="0070C0"/>
                </a:solidFill>
                <a:latin typeface="Gotham-Book" charset="0"/>
                <a:ea typeface="Gotham-Book" charset="0"/>
                <a:cs typeface="Gotham-Book" charset="0"/>
              </a:rPr>
              <a:t>Sanitization for </a:t>
            </a:r>
            <a:br>
              <a:rPr lang="en-US" dirty="0">
                <a:solidFill>
                  <a:srgbClr val="0070C0"/>
                </a:solidFill>
                <a:latin typeface="Gotham-Book" charset="0"/>
                <a:ea typeface="Gotham-Book" charset="0"/>
                <a:cs typeface="Gotham-Book" charset="0"/>
              </a:rPr>
            </a:br>
            <a:r>
              <a:rPr lang="en-US" dirty="0">
                <a:solidFill>
                  <a:srgbClr val="0070C0"/>
                </a:solidFill>
                <a:latin typeface="Gotham-Book" charset="0"/>
                <a:ea typeface="Gotham-Book" charset="0"/>
                <a:cs typeface="Gotham-Book" charset="0"/>
              </a:rPr>
              <a:t>Food Safety</a:t>
            </a:r>
          </a:p>
        </p:txBody>
      </p:sp>
      <p:sp>
        <p:nvSpPr>
          <p:cNvPr id="3" name="Subtitle 2"/>
          <p:cNvSpPr>
            <a:spLocks noGrp="1"/>
          </p:cNvSpPr>
          <p:nvPr>
            <p:ph type="subTitle" idx="1"/>
          </p:nvPr>
        </p:nvSpPr>
        <p:spPr>
          <a:xfrm>
            <a:off x="3753446" y="2879945"/>
            <a:ext cx="5526936" cy="1098109"/>
          </a:xfrm>
        </p:spPr>
        <p:txBody>
          <a:bodyPr>
            <a:normAutofit/>
          </a:bodyPr>
          <a:lstStyle/>
          <a:p>
            <a:r>
              <a:rPr lang="en-US" sz="2800" dirty="0">
                <a:solidFill>
                  <a:srgbClr val="0070C0"/>
                </a:solidFill>
                <a:latin typeface="Gotham-Book" charset="0"/>
                <a:ea typeface="Gotham-Book" charset="0"/>
                <a:cs typeface="Gotham-Book" charset="0"/>
              </a:rPr>
              <a:t>CHOSING THE RIGHT SANITIZER TEST STRIP</a:t>
            </a:r>
          </a:p>
        </p:txBody>
      </p:sp>
      <p:grpSp>
        <p:nvGrpSpPr>
          <p:cNvPr id="19" name="Group 18"/>
          <p:cNvGrpSpPr/>
          <p:nvPr/>
        </p:nvGrpSpPr>
        <p:grpSpPr>
          <a:xfrm>
            <a:off x="-243840" y="-227012"/>
            <a:ext cx="2773680" cy="2801462"/>
            <a:chOff x="-243840" y="-227012"/>
            <a:chExt cx="2773680" cy="2801462"/>
          </a:xfrm>
        </p:grpSpPr>
        <p:pic>
          <p:nvPicPr>
            <p:cNvPr id="7" name="Picture 6"/>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18160" y="-227012"/>
              <a:ext cx="2011680" cy="201168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3840" y="562770"/>
              <a:ext cx="2011680" cy="2011680"/>
            </a:xfrm>
            <a:prstGeom prst="rect">
              <a:avLst/>
            </a:prstGeom>
            <a:ln>
              <a:noFill/>
            </a:ln>
            <a:effectLst>
              <a:outerShdw blurRad="292100" dist="139700" dir="2700000" algn="tl" rotWithShape="0">
                <a:srgbClr val="333333">
                  <a:alpha val="65000"/>
                </a:srgbClr>
              </a:outerShdw>
            </a:effectLst>
          </p:spPr>
        </p:pic>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3963"/>
            <a:ext cx="12293600" cy="1233959"/>
          </a:xfrm>
          <a:prstGeom prst="rect">
            <a:avLst/>
          </a:prstGeom>
        </p:spPr>
      </p:pic>
      <p:grpSp>
        <p:nvGrpSpPr>
          <p:cNvPr id="18" name="Group 17"/>
          <p:cNvGrpSpPr/>
          <p:nvPr/>
        </p:nvGrpSpPr>
        <p:grpSpPr>
          <a:xfrm>
            <a:off x="7083438" y="2710799"/>
            <a:ext cx="5159362" cy="4231988"/>
            <a:chOff x="7066954" y="2864455"/>
            <a:chExt cx="5159362" cy="4231988"/>
          </a:xfrm>
        </p:grpSpPr>
        <p:pic>
          <p:nvPicPr>
            <p:cNvPr id="10" name="Picture 9"/>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24212" y="3215483"/>
              <a:ext cx="2011680" cy="2011680"/>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7066954" y="2864455"/>
              <a:ext cx="5159362" cy="4231988"/>
              <a:chOff x="7066954" y="2864455"/>
              <a:chExt cx="5159362" cy="4231988"/>
            </a:xfrm>
          </p:grpSpPr>
          <p:pic>
            <p:nvPicPr>
              <p:cNvPr id="11" name="Picture 1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14636" y="2864455"/>
                <a:ext cx="2011680" cy="20116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40634" y="4033758"/>
                <a:ext cx="2011680" cy="201168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8372" y="3647203"/>
                <a:ext cx="2011680" cy="201168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66954" y="4370565"/>
                <a:ext cx="2011680" cy="201168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5108" y="4503801"/>
                <a:ext cx="2011680" cy="201168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66632" y="5084763"/>
                <a:ext cx="2011680" cy="2011680"/>
              </a:xfrm>
              <a:prstGeom prst="rect">
                <a:avLst/>
              </a:prstGeom>
              <a:ln>
                <a:noFill/>
              </a:ln>
              <a:effectLst>
                <a:outerShdw blurRad="292100" dist="139700" dir="2700000" algn="tl" rotWithShape="0">
                  <a:srgbClr val="333333">
                    <a:alpha val="65000"/>
                  </a:srgbClr>
                </a:outerShdw>
              </a:effectLst>
            </p:spPr>
          </p:pic>
        </p:grpSp>
      </p:grpSp>
      <p:sp>
        <p:nvSpPr>
          <p:cNvPr id="4" name="Rectangle 3">
            <a:extLst>
              <a:ext uri="{FF2B5EF4-FFF2-40B4-BE49-F238E27FC236}">
                <a16:creationId xmlns:a16="http://schemas.microsoft.com/office/drawing/2014/main" xmlns="" id="{AEB6EE7C-81A5-42DD-87A0-CFECC7E91AC2}"/>
              </a:ext>
            </a:extLst>
          </p:cNvPr>
          <p:cNvSpPr/>
          <p:nvPr/>
        </p:nvSpPr>
        <p:spPr>
          <a:xfrm>
            <a:off x="666162" y="3421897"/>
            <a:ext cx="4976287" cy="2308324"/>
          </a:xfrm>
          <a:prstGeom prst="rect">
            <a:avLst/>
          </a:prstGeom>
        </p:spPr>
        <p:txBody>
          <a:bodyPr wrap="square">
            <a:spAutoFit/>
          </a:bodyPr>
          <a:lstStyle/>
          <a:p>
            <a:r>
              <a:rPr lang="en-US" sz="2400" dirty="0"/>
              <a:t>Robert Lynch</a:t>
            </a:r>
          </a:p>
          <a:p>
            <a:r>
              <a:rPr lang="en-US" sz="2400" dirty="0"/>
              <a:t>Director of Sales and Technical Services</a:t>
            </a:r>
          </a:p>
          <a:p>
            <a:r>
              <a:rPr lang="en-US" sz="2400" dirty="0"/>
              <a:t>Micro Essential Laboratory</a:t>
            </a:r>
          </a:p>
          <a:p>
            <a:r>
              <a:rPr lang="en-US" sz="2400" dirty="0"/>
              <a:t>rob@microessentiallab.com</a:t>
            </a:r>
          </a:p>
          <a:p>
            <a:r>
              <a:rPr lang="en-US" sz="2400" dirty="0"/>
              <a:t>718-928-2913</a:t>
            </a:r>
          </a:p>
        </p:txBody>
      </p:sp>
    </p:spTree>
    <p:extLst>
      <p:ext uri="{BB962C8B-B14F-4D97-AF65-F5344CB8AC3E}">
        <p14:creationId xmlns:p14="http://schemas.microsoft.com/office/powerpoint/2010/main" val="560152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491066" y="3018"/>
            <a:ext cx="10494433" cy="1586131"/>
          </a:xfrm>
        </p:spPr>
        <p:txBody>
          <a:bodyPr>
            <a:normAutofit/>
          </a:bodyPr>
          <a:lstStyle/>
          <a:p>
            <a:pPr algn="l"/>
            <a:r>
              <a:rPr lang="en-US" sz="4800" dirty="0">
                <a:solidFill>
                  <a:srgbClr val="0070C0"/>
                </a:solidFill>
                <a:latin typeface="Gotham-Book" charset="0"/>
                <a:ea typeface="Gotham-Book" charset="0"/>
                <a:cs typeface="Gotham-Book" charset="0"/>
              </a:rPr>
              <a:t>How does a food service establishment pick the proper test kit…</a:t>
            </a:r>
          </a:p>
        </p:txBody>
      </p:sp>
      <p:sp>
        <p:nvSpPr>
          <p:cNvPr id="3" name="TextBox 2"/>
          <p:cNvSpPr txBox="1"/>
          <p:nvPr/>
        </p:nvSpPr>
        <p:spPr>
          <a:xfrm>
            <a:off x="1669473" y="1259080"/>
            <a:ext cx="10314546" cy="4339650"/>
          </a:xfrm>
          <a:prstGeom prst="rect">
            <a:avLst/>
          </a:prstGeom>
          <a:noFill/>
        </p:spPr>
        <p:txBody>
          <a:bodyPr wrap="square" rtlCol="0">
            <a:spAutoFit/>
          </a:bodyPr>
          <a:lstStyle/>
          <a:p>
            <a:endParaRPr lang="en-US" sz="2400" dirty="0">
              <a:latin typeface="Gotham-Medium" charset="0"/>
              <a:ea typeface="Gotham-Medium" charset="0"/>
              <a:cs typeface="Gotham-Medium" charset="0"/>
            </a:endParaRPr>
          </a:p>
          <a:p>
            <a:endParaRPr lang="en-US" sz="2400" dirty="0">
              <a:latin typeface="Gotham-Medium" charset="0"/>
              <a:ea typeface="Gotham-Medium" charset="0"/>
              <a:cs typeface="Gotham-Medium" charset="0"/>
            </a:endParaRPr>
          </a:p>
          <a:p>
            <a:r>
              <a:rPr lang="en-US" sz="2400" dirty="0">
                <a:latin typeface="Gotham-Medium" charset="0"/>
                <a:ea typeface="Gotham-Medium" charset="0"/>
                <a:cs typeface="Gotham-Medium" charset="0"/>
              </a:rPr>
              <a:t>Picking the proper test kit</a:t>
            </a:r>
          </a:p>
          <a:p>
            <a:endParaRPr lang="en-US" sz="2400" dirty="0">
              <a:latin typeface="Gotham-Book" charset="0"/>
              <a:ea typeface="Gotham-Book" charset="0"/>
              <a:cs typeface="Gotham-Book" charset="0"/>
            </a:endParaRPr>
          </a:p>
          <a:p>
            <a:pPr marL="1371600" lvl="2" indent="-457200">
              <a:lnSpc>
                <a:spcPct val="150000"/>
              </a:lnSpc>
              <a:buFont typeface="+mj-lt"/>
              <a:buAutoNum type="arabicPeriod"/>
            </a:pPr>
            <a:r>
              <a:rPr lang="en-US" sz="2400" dirty="0">
                <a:latin typeface="Gotham-Book" charset="0"/>
                <a:ea typeface="Gotham-Book" charset="0"/>
                <a:cs typeface="Gotham-Book" charset="0"/>
              </a:rPr>
              <a:t>Does chemical supplier provide it with order</a:t>
            </a:r>
          </a:p>
          <a:p>
            <a:pPr marL="1371600" lvl="2" indent="-457200">
              <a:lnSpc>
                <a:spcPct val="150000"/>
              </a:lnSpc>
              <a:buFont typeface="+mj-lt"/>
              <a:buAutoNum type="arabicPeriod"/>
            </a:pPr>
            <a:r>
              <a:rPr lang="en-US" sz="2400" dirty="0">
                <a:latin typeface="Gotham-Book" charset="0"/>
                <a:ea typeface="Gotham-Book" charset="0"/>
                <a:cs typeface="Gotham-Book" charset="0"/>
              </a:rPr>
              <a:t>See if wall poster has information on test kit </a:t>
            </a:r>
          </a:p>
          <a:p>
            <a:pPr marL="1371600" lvl="2" indent="-457200">
              <a:lnSpc>
                <a:spcPct val="150000"/>
              </a:lnSpc>
              <a:buFont typeface="+mj-lt"/>
              <a:buAutoNum type="arabicPeriod"/>
            </a:pPr>
            <a:r>
              <a:rPr lang="en-US" sz="2400" dirty="0">
                <a:latin typeface="Gotham-Book" charset="0"/>
                <a:ea typeface="Gotham-Book" charset="0"/>
                <a:cs typeface="Gotham-Book" charset="0"/>
              </a:rPr>
              <a:t>Assign lead kitchen worker to learn use</a:t>
            </a:r>
          </a:p>
          <a:p>
            <a:pPr lvl="2"/>
            <a:r>
              <a:rPr lang="en-US" sz="2400" dirty="0">
                <a:latin typeface="Gotham-Book" charset="0"/>
                <a:ea typeface="Gotham-Book" charset="0"/>
                <a:cs typeface="Gotham-Book" charset="0"/>
              </a:rPr>
              <a:t>       and be responsible to train staff</a:t>
            </a:r>
          </a:p>
          <a:p>
            <a:pPr marL="1371600" lvl="2" indent="-457200">
              <a:buAutoNum type="arabicPeriod" startAt="4"/>
            </a:pPr>
            <a:r>
              <a:rPr lang="en-US" sz="2400" dirty="0">
                <a:latin typeface="Gotham-Book" charset="0"/>
                <a:ea typeface="Gotham-Book" charset="0"/>
                <a:cs typeface="Gotham-Book" charset="0"/>
              </a:rPr>
              <a:t>Hope the regulator that visits is willing to help them understand use of</a:t>
            </a:r>
          </a:p>
          <a:p>
            <a:pPr lvl="2"/>
            <a:r>
              <a:rPr lang="en-US" sz="2400" dirty="0">
                <a:latin typeface="Gotham-Book" charset="0"/>
                <a:ea typeface="Gotham-Book" charset="0"/>
                <a:cs typeface="Gotham-Book" charset="0"/>
              </a:rPr>
              <a:t>       test kits          </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5" name="Picture 4">
            <a:extLst>
              <a:ext uri="{FF2B5EF4-FFF2-40B4-BE49-F238E27FC236}">
                <a16:creationId xmlns:a16="http://schemas.microsoft.com/office/drawing/2014/main" xmlns="" id="{1668B4A1-0E9F-4DC6-B8B1-2F20DE1C1585}"/>
              </a:ext>
            </a:extLst>
          </p:cNvPr>
          <p:cNvPicPr>
            <a:picLocks noChangeAspect="1"/>
          </p:cNvPicPr>
          <p:nvPr/>
        </p:nvPicPr>
        <p:blipFill>
          <a:blip r:embed="rId4"/>
          <a:stretch>
            <a:fillRect/>
          </a:stretch>
        </p:blipFill>
        <p:spPr>
          <a:xfrm>
            <a:off x="8785725" y="1589150"/>
            <a:ext cx="2924604" cy="2199811"/>
          </a:xfrm>
          <a:prstGeom prst="rect">
            <a:avLst/>
          </a:prstGeom>
        </p:spPr>
      </p:pic>
    </p:spTree>
    <p:extLst>
      <p:ext uri="{BB962C8B-B14F-4D97-AF65-F5344CB8AC3E}">
        <p14:creationId xmlns:p14="http://schemas.microsoft.com/office/powerpoint/2010/main" val="3132848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grpSp>
        <p:nvGrpSpPr>
          <p:cNvPr id="18" name="Group 17"/>
          <p:cNvGrpSpPr/>
          <p:nvPr/>
        </p:nvGrpSpPr>
        <p:grpSpPr>
          <a:xfrm>
            <a:off x="7083438" y="2710799"/>
            <a:ext cx="5159362" cy="4231988"/>
            <a:chOff x="7066954" y="2864455"/>
            <a:chExt cx="5159362" cy="4231988"/>
          </a:xfrm>
        </p:grpSpPr>
        <p:pic>
          <p:nvPicPr>
            <p:cNvPr id="10" name="Picture 9"/>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24212" y="3215483"/>
              <a:ext cx="2011680" cy="2011680"/>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7066954" y="2864455"/>
              <a:ext cx="5159362" cy="4231988"/>
              <a:chOff x="7066954" y="2864455"/>
              <a:chExt cx="5159362" cy="4231988"/>
            </a:xfrm>
          </p:grpSpPr>
          <p:pic>
            <p:nvPicPr>
              <p:cNvPr id="11" name="Picture 10"/>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14636" y="2864455"/>
                <a:ext cx="2011680" cy="20116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40634" y="4033758"/>
                <a:ext cx="2011680" cy="201168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8372" y="3647203"/>
                <a:ext cx="2011680" cy="201168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66954" y="4370565"/>
                <a:ext cx="2011680" cy="201168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5108" y="4503801"/>
                <a:ext cx="2011680" cy="201168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66632" y="5084763"/>
                <a:ext cx="2011680" cy="2011680"/>
              </a:xfrm>
              <a:prstGeom prst="rect">
                <a:avLst/>
              </a:prstGeom>
              <a:ln>
                <a:noFill/>
              </a:ln>
              <a:effectLst>
                <a:outerShdw blurRad="292100" dist="139700" dir="2700000" algn="tl" rotWithShape="0">
                  <a:srgbClr val="333333">
                    <a:alpha val="65000"/>
                  </a:srgbClr>
                </a:outerShdw>
              </a:effectLst>
            </p:spPr>
          </p:pic>
        </p:grpSp>
      </p:grpSp>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431800" y="3019"/>
            <a:ext cx="10173010" cy="1355882"/>
          </a:xfrm>
        </p:spPr>
        <p:txBody>
          <a:bodyPr>
            <a:normAutofit/>
          </a:bodyPr>
          <a:lstStyle/>
          <a:p>
            <a:pPr algn="l"/>
            <a:r>
              <a:rPr lang="en-US" dirty="0">
                <a:solidFill>
                  <a:srgbClr val="0070C0"/>
                </a:solidFill>
                <a:latin typeface="Gotham-Book" charset="0"/>
                <a:ea typeface="Gotham-Book" charset="0"/>
                <a:cs typeface="Gotham-Book" charset="0"/>
              </a:rPr>
              <a:t>Tools Available</a:t>
            </a:r>
          </a:p>
        </p:txBody>
      </p:sp>
      <p:sp>
        <p:nvSpPr>
          <p:cNvPr id="23" name="TextBox 22"/>
          <p:cNvSpPr txBox="1"/>
          <p:nvPr/>
        </p:nvSpPr>
        <p:spPr>
          <a:xfrm>
            <a:off x="609600" y="1574800"/>
            <a:ext cx="9621520" cy="4211281"/>
          </a:xfrm>
          <a:prstGeom prst="rect">
            <a:avLst/>
          </a:prstGeom>
          <a:noFill/>
        </p:spPr>
        <p:txBody>
          <a:bodyPr wrap="square" rtlCol="0">
            <a:spAutoFit/>
          </a:bodyPr>
          <a:lstStyle/>
          <a:p>
            <a:endParaRPr lang="en-US" sz="2000" dirty="0">
              <a:latin typeface="Gotham-Book" charset="0"/>
              <a:ea typeface="Gotham-Book" charset="0"/>
              <a:cs typeface="Gotham-Book" charset="0"/>
            </a:endParaRPr>
          </a:p>
          <a:p>
            <a:pPr marL="457200" indent="-457200">
              <a:lnSpc>
                <a:spcPct val="150000"/>
              </a:lnSpc>
              <a:buFont typeface="+mj-lt"/>
              <a:buAutoNum type="arabicPeriod"/>
            </a:pPr>
            <a:r>
              <a:rPr lang="en-US" sz="2800" dirty="0">
                <a:latin typeface="Gotham-Book" charset="0"/>
                <a:ea typeface="Gotham-Book" charset="0"/>
                <a:cs typeface="Gotham-Book" charset="0"/>
              </a:rPr>
              <a:t>Us:  Micro Essential Laboratory, Inc..</a:t>
            </a:r>
          </a:p>
          <a:p>
            <a:pPr marL="914400" lvl="1" indent="-457200">
              <a:lnSpc>
                <a:spcPct val="150000"/>
              </a:lnSpc>
              <a:buFont typeface="+mj-lt"/>
              <a:buAutoNum type="arabicPeriod"/>
            </a:pPr>
            <a:r>
              <a:rPr lang="en-US" sz="2800" dirty="0">
                <a:latin typeface="Gotham-Book" charset="0"/>
                <a:ea typeface="Gotham-Book" charset="0"/>
                <a:cs typeface="Gotham-Book" charset="0"/>
              </a:rPr>
              <a:t>Training videos online</a:t>
            </a:r>
          </a:p>
          <a:p>
            <a:pPr marL="914400" lvl="1" indent="-457200">
              <a:lnSpc>
                <a:spcPct val="150000"/>
              </a:lnSpc>
              <a:buFont typeface="+mj-lt"/>
              <a:buAutoNum type="arabicPeriod"/>
            </a:pPr>
            <a:r>
              <a:rPr lang="en-US" sz="2800" dirty="0">
                <a:latin typeface="Gotham-Book" charset="0"/>
                <a:ea typeface="Gotham-Book" charset="0"/>
                <a:cs typeface="Gotham-Book" charset="0"/>
              </a:rPr>
              <a:t>Phone support</a:t>
            </a:r>
          </a:p>
          <a:p>
            <a:pPr marL="457200" indent="-457200">
              <a:lnSpc>
                <a:spcPct val="150000"/>
              </a:lnSpc>
              <a:buFont typeface="+mj-lt"/>
              <a:buAutoNum type="arabicPeriod"/>
            </a:pPr>
            <a:r>
              <a:rPr lang="en-US" sz="2800" dirty="0">
                <a:latin typeface="Gotham-Book" charset="0"/>
                <a:ea typeface="Gotham-Book" charset="0"/>
                <a:cs typeface="Gotham-Book" charset="0"/>
              </a:rPr>
              <a:t>The Regulator - Federal, State, Local</a:t>
            </a:r>
          </a:p>
          <a:p>
            <a:pPr marL="457200" indent="-457200">
              <a:lnSpc>
                <a:spcPct val="150000"/>
              </a:lnSpc>
              <a:buFont typeface="+mj-lt"/>
              <a:buAutoNum type="arabicPeriod"/>
            </a:pPr>
            <a:r>
              <a:rPr lang="en-US" sz="2800" dirty="0">
                <a:latin typeface="Gotham-Book" charset="0"/>
                <a:ea typeface="Gotham-Book" charset="0"/>
                <a:cs typeface="Gotham-Book" charset="0"/>
              </a:rPr>
              <a:t>Industry – Chemical manufacturers</a:t>
            </a:r>
          </a:p>
          <a:p>
            <a:pPr marL="457200" indent="-457200">
              <a:lnSpc>
                <a:spcPct val="150000"/>
              </a:lnSpc>
              <a:buFont typeface="+mj-lt"/>
              <a:buAutoNum type="arabicPeriod"/>
            </a:pPr>
            <a:r>
              <a:rPr lang="en-US" sz="2800" dirty="0">
                <a:latin typeface="Gotham-Book" charset="0"/>
                <a:ea typeface="Gotham-Book" charset="0"/>
                <a:cs typeface="Gotham-Book" charset="0"/>
              </a:rPr>
              <a:t>Janitorial Products Distributors</a:t>
            </a:r>
            <a:endParaRPr lang="en-US" sz="2000" dirty="0">
              <a:latin typeface="Gotham-Book" charset="0"/>
              <a:ea typeface="Gotham-Book" charset="0"/>
              <a:cs typeface="Gotham-Book" charset="0"/>
            </a:endParaRPr>
          </a:p>
        </p:txBody>
      </p:sp>
    </p:spTree>
    <p:extLst>
      <p:ext uri="{BB962C8B-B14F-4D97-AF65-F5344CB8AC3E}">
        <p14:creationId xmlns:p14="http://schemas.microsoft.com/office/powerpoint/2010/main" val="136931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 calcmode="lin" valueType="num">
                                      <p:cBhvr additive="base">
                                        <p:cTn id="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 calcmode="lin" valueType="num">
                                      <p:cBhvr additive="base">
                                        <p:cTn id="1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 calcmode="lin" valueType="num">
                                      <p:cBhvr additive="base">
                                        <p:cTn id="1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xEl>
                                              <p:pRg st="4" end="4"/>
                                            </p:txEl>
                                          </p:spTgt>
                                        </p:tgtEl>
                                        <p:attrNameLst>
                                          <p:attrName>style.visibility</p:attrName>
                                        </p:attrNameLst>
                                      </p:cBhvr>
                                      <p:to>
                                        <p:strVal val="visible"/>
                                      </p:to>
                                    </p:set>
                                    <p:anim calcmode="lin" valueType="num">
                                      <p:cBhvr additive="base">
                                        <p:cTn id="25"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anim calcmode="lin" valueType="num">
                                      <p:cBhvr additive="base">
                                        <p:cTn id="31"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 calcmode="lin" valueType="num">
                                      <p:cBhvr additive="base">
                                        <p:cTn id="37"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434F9B37-5DAF-478A-8B36-819AF639EDAE}"/>
              </a:ext>
            </a:extLst>
          </p:cNvPr>
          <p:cNvSpPr>
            <a:spLocks noGrp="1"/>
          </p:cNvSpPr>
          <p:nvPr>
            <p:ph type="ftr" sz="quarter" idx="11"/>
          </p:nvPr>
        </p:nvSpPr>
        <p:spPr/>
        <p:txBody>
          <a:bodyPr/>
          <a:lstStyle/>
          <a:p>
            <a:r>
              <a:rPr lang="en-US"/>
              <a:t>©2017 MicroEssentialLaboratory</a:t>
            </a:r>
            <a:endParaRPr lang="en-US" dirty="0"/>
          </a:p>
        </p:txBody>
      </p:sp>
      <p:graphicFrame>
        <p:nvGraphicFramePr>
          <p:cNvPr id="6" name="Object 5">
            <a:extLst>
              <a:ext uri="{FF2B5EF4-FFF2-40B4-BE49-F238E27FC236}">
                <a16:creationId xmlns:a16="http://schemas.microsoft.com/office/drawing/2014/main" xmlns="" id="{2A5BB176-36FA-4DB2-B925-6DDB40A948D7}"/>
              </a:ext>
            </a:extLst>
          </p:cNvPr>
          <p:cNvGraphicFramePr>
            <a:graphicFrameLocks noChangeAspect="1"/>
          </p:cNvGraphicFramePr>
          <p:nvPr>
            <p:extLst>
              <p:ext uri="{D42A27DB-BD31-4B8C-83A1-F6EECF244321}">
                <p14:modId xmlns:p14="http://schemas.microsoft.com/office/powerpoint/2010/main" val="3011985014"/>
              </p:ext>
            </p:extLst>
          </p:nvPr>
        </p:nvGraphicFramePr>
        <p:xfrm>
          <a:off x="1884072" y="136526"/>
          <a:ext cx="7832521" cy="6052402"/>
        </p:xfrm>
        <a:graphic>
          <a:graphicData uri="http://schemas.openxmlformats.org/presentationml/2006/ole">
            <mc:AlternateContent xmlns:mc="http://schemas.openxmlformats.org/markup-compatibility/2006">
              <mc:Choice xmlns:v="urn:schemas-microsoft-com:vml" Requires="v">
                <p:oleObj spid="_x0000_s1045" name="Acrobat Document" r:id="rId3" imgW="7543712" imgH="5829183" progId="AcroExch.Document.DC">
                  <p:embed/>
                </p:oleObj>
              </mc:Choice>
              <mc:Fallback>
                <p:oleObj name="Acrobat Document" r:id="rId3" imgW="7543712" imgH="5829183" progId="AcroExch.Document.DC">
                  <p:embed/>
                  <p:pic>
                    <p:nvPicPr>
                      <p:cNvPr id="0" name=""/>
                      <p:cNvPicPr/>
                      <p:nvPr/>
                    </p:nvPicPr>
                    <p:blipFill>
                      <a:blip r:embed="rId4"/>
                      <a:stretch>
                        <a:fillRect/>
                      </a:stretch>
                    </p:blipFill>
                    <p:spPr>
                      <a:xfrm>
                        <a:off x="1884072" y="136526"/>
                        <a:ext cx="7832521" cy="6052402"/>
                      </a:xfrm>
                      <a:prstGeom prst="rect">
                        <a:avLst/>
                      </a:prstGeom>
                    </p:spPr>
                  </p:pic>
                </p:oleObj>
              </mc:Fallback>
            </mc:AlternateContent>
          </a:graphicData>
        </a:graphic>
      </p:graphicFrame>
    </p:spTree>
    <p:extLst>
      <p:ext uri="{BB962C8B-B14F-4D97-AF65-F5344CB8AC3E}">
        <p14:creationId xmlns:p14="http://schemas.microsoft.com/office/powerpoint/2010/main" val="2302452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550133" y="3020"/>
            <a:ext cx="8690686" cy="1355882"/>
          </a:xfrm>
        </p:spPr>
        <p:txBody>
          <a:bodyPr>
            <a:normAutofit/>
          </a:bodyPr>
          <a:lstStyle/>
          <a:p>
            <a:pPr algn="l"/>
            <a:r>
              <a:rPr lang="en-US" dirty="0">
                <a:solidFill>
                  <a:srgbClr val="0070C0"/>
                </a:solidFill>
                <a:latin typeface="Gotham-Book" charset="0"/>
                <a:ea typeface="Gotham-Book" charset="0"/>
                <a:cs typeface="Gotham-Book" charset="0"/>
              </a:rPr>
              <a:t>Picking a test kit…</a:t>
            </a:r>
          </a:p>
        </p:txBody>
      </p:sp>
      <p:sp>
        <p:nvSpPr>
          <p:cNvPr id="3" name="TextBox 2"/>
          <p:cNvSpPr txBox="1"/>
          <p:nvPr/>
        </p:nvSpPr>
        <p:spPr>
          <a:xfrm>
            <a:off x="431799" y="1358902"/>
            <a:ext cx="11517746" cy="4278094"/>
          </a:xfrm>
          <a:prstGeom prst="rect">
            <a:avLst/>
          </a:prstGeom>
          <a:noFill/>
        </p:spPr>
        <p:txBody>
          <a:bodyPr wrap="square" rtlCol="0">
            <a:spAutoFit/>
          </a:bodyPr>
          <a:lstStyle/>
          <a:p>
            <a:r>
              <a:rPr lang="en-US" sz="3200" b="1" dirty="0">
                <a:latin typeface="Gotham-Medium" charset="0"/>
                <a:ea typeface="Gotham-Medium" charset="0"/>
                <a:cs typeface="Gotham-Medium" charset="0"/>
              </a:rPr>
              <a:t>TEST KITS</a:t>
            </a:r>
          </a:p>
          <a:p>
            <a:endParaRPr lang="en-US" sz="2400" dirty="0">
              <a:latin typeface="Gotham-Book" charset="0"/>
              <a:ea typeface="Gotham-Book" charset="0"/>
              <a:cs typeface="Gotham-Book" charset="0"/>
            </a:endParaRPr>
          </a:p>
          <a:p>
            <a:pPr marL="457200" indent="-457200">
              <a:lnSpc>
                <a:spcPct val="150000"/>
              </a:lnSpc>
              <a:buFont typeface="+mj-lt"/>
              <a:buAutoNum type="arabicPeriod"/>
            </a:pPr>
            <a:r>
              <a:rPr lang="en-US" sz="2400" b="1" dirty="0">
                <a:latin typeface="Gotham-Medium" charset="0"/>
                <a:ea typeface="Gotham-Medium" charset="0"/>
                <a:cs typeface="Gotham-Medium" charset="0"/>
              </a:rPr>
              <a:t>QT-10</a:t>
            </a:r>
            <a:r>
              <a:rPr lang="en-US" sz="2400" dirty="0">
                <a:latin typeface="Gotham-Book" charset="0"/>
                <a:ea typeface="Gotham-Book" charset="0"/>
                <a:cs typeface="Gotham-Book" charset="0"/>
              </a:rPr>
              <a:t>, or “</a:t>
            </a:r>
            <a:r>
              <a:rPr lang="en-US" sz="2400" dirty="0" err="1">
                <a:latin typeface="Gotham-Book" charset="0"/>
                <a:ea typeface="Gotham-Book" charset="0"/>
                <a:cs typeface="Gotham-Book" charset="0"/>
              </a:rPr>
              <a:t>Quat</a:t>
            </a:r>
            <a:r>
              <a:rPr lang="en-US" sz="2400" dirty="0">
                <a:latin typeface="Gotham-Book" charset="0"/>
                <a:ea typeface="Gotham-Book" charset="0"/>
                <a:cs typeface="Gotham-Book" charset="0"/>
              </a:rPr>
              <a:t> Test </a:t>
            </a:r>
            <a:r>
              <a:rPr lang="mr-IN" sz="2400" dirty="0">
                <a:latin typeface="Gotham-Book" charset="0"/>
                <a:ea typeface="Gotham-Book" charset="0"/>
                <a:cs typeface="Gotham-Book" charset="0"/>
              </a:rPr>
              <a:t>–</a:t>
            </a:r>
            <a:r>
              <a:rPr lang="en-US" sz="2400" dirty="0">
                <a:latin typeface="Gotham-Book" charset="0"/>
                <a:ea typeface="Gotham-Book" charset="0"/>
                <a:cs typeface="Gotham-Book" charset="0"/>
              </a:rPr>
              <a:t> 10” is formulated for 2-chain </a:t>
            </a:r>
            <a:r>
              <a:rPr lang="en-US" sz="2400" dirty="0" err="1">
                <a:latin typeface="Gotham-Book" charset="0"/>
                <a:ea typeface="Gotham-Book" charset="0"/>
                <a:cs typeface="Gotham-Book" charset="0"/>
              </a:rPr>
              <a:t>quat</a:t>
            </a:r>
            <a:r>
              <a:rPr lang="en-US" sz="2400" dirty="0">
                <a:latin typeface="Gotham-Book" charset="0"/>
                <a:ea typeface="Gotham-Book" charset="0"/>
                <a:cs typeface="Gotham-Book" charset="0"/>
              </a:rPr>
              <a:t> compounds with measurements in the range of 0 - 400ppm.</a:t>
            </a:r>
          </a:p>
          <a:p>
            <a:pPr marL="457200" indent="-457200">
              <a:lnSpc>
                <a:spcPct val="150000"/>
              </a:lnSpc>
              <a:buFont typeface="+mj-lt"/>
              <a:buAutoNum type="arabicPeriod"/>
            </a:pPr>
            <a:r>
              <a:rPr lang="en-US" sz="2400" b="1" dirty="0">
                <a:latin typeface="Gotham-Medium" charset="0"/>
                <a:ea typeface="Gotham-Medium" charset="0"/>
                <a:cs typeface="Gotham-Medium" charset="0"/>
              </a:rPr>
              <a:t>QT-40</a:t>
            </a:r>
            <a:r>
              <a:rPr lang="en-US" sz="2400" dirty="0">
                <a:latin typeface="Gotham-Book" charset="0"/>
                <a:ea typeface="Gotham-Book" charset="0"/>
                <a:cs typeface="Gotham-Book" charset="0"/>
              </a:rPr>
              <a:t> is a </a:t>
            </a:r>
            <a:r>
              <a:rPr lang="en-US" sz="2400" dirty="0" err="1">
                <a:latin typeface="Gotham-Book" charset="0"/>
                <a:ea typeface="Gotham-Book" charset="0"/>
                <a:cs typeface="Gotham-Book" charset="0"/>
              </a:rPr>
              <a:t>quat</a:t>
            </a:r>
            <a:r>
              <a:rPr lang="en-US" sz="2400" dirty="0">
                <a:latin typeface="Gotham-Book" charset="0"/>
                <a:ea typeface="Gotham-Book" charset="0"/>
                <a:cs typeface="Gotham-Book" charset="0"/>
              </a:rPr>
              <a:t> test paper for 4-chain </a:t>
            </a:r>
            <a:r>
              <a:rPr lang="en-US" sz="2400" dirty="0" err="1">
                <a:latin typeface="Gotham-Book" charset="0"/>
                <a:ea typeface="Gotham-Book" charset="0"/>
                <a:cs typeface="Gotham-Book" charset="0"/>
              </a:rPr>
              <a:t>quats</a:t>
            </a:r>
            <a:r>
              <a:rPr lang="en-US" sz="2400" dirty="0">
                <a:latin typeface="Gotham-Book" charset="0"/>
                <a:ea typeface="Gotham-Book" charset="0"/>
                <a:cs typeface="Gotham-Book" charset="0"/>
              </a:rPr>
              <a:t> with measurements of 0 - 500ppm. </a:t>
            </a:r>
          </a:p>
          <a:p>
            <a:pPr marL="457200" indent="-457200">
              <a:lnSpc>
                <a:spcPct val="150000"/>
              </a:lnSpc>
              <a:buFont typeface="+mj-lt"/>
              <a:buAutoNum type="arabicPeriod"/>
            </a:pPr>
            <a:r>
              <a:rPr lang="en-US" sz="2400" b="1" dirty="0">
                <a:latin typeface="Gotham-Medium" charset="0"/>
                <a:ea typeface="Gotham-Medium" charset="0"/>
                <a:cs typeface="Gotham-Medium" charset="0"/>
              </a:rPr>
              <a:t>QAC</a:t>
            </a:r>
            <a:r>
              <a:rPr lang="en-US" sz="2400" dirty="0">
                <a:latin typeface="Gotham-Medium" charset="0"/>
                <a:ea typeface="Gotham-Medium" charset="0"/>
                <a:cs typeface="Gotham-Medium" charset="0"/>
              </a:rPr>
              <a:t> </a:t>
            </a:r>
            <a:r>
              <a:rPr lang="en-US" sz="2400" dirty="0">
                <a:latin typeface="Gotham-Book" charset="0"/>
                <a:ea typeface="Gotham-Book" charset="0"/>
                <a:cs typeface="Gotham-Book" charset="0"/>
              </a:rPr>
              <a:t>is a general, non-specific match to test for all </a:t>
            </a:r>
            <a:r>
              <a:rPr lang="en-US" sz="2400" dirty="0" err="1">
                <a:latin typeface="Gotham-Book" charset="0"/>
                <a:ea typeface="Gotham-Book" charset="0"/>
                <a:cs typeface="Gotham-Book" charset="0"/>
              </a:rPr>
              <a:t>quats</a:t>
            </a:r>
            <a:r>
              <a:rPr lang="en-US" sz="2400" dirty="0">
                <a:latin typeface="Gotham-Book" charset="0"/>
                <a:ea typeface="Gotham-Book" charset="0"/>
                <a:cs typeface="Gotham-Book" charset="0"/>
              </a:rPr>
              <a:t>.</a:t>
            </a:r>
          </a:p>
          <a:p>
            <a:pPr marL="457200" indent="-457200">
              <a:lnSpc>
                <a:spcPct val="150000"/>
              </a:lnSpc>
              <a:buFont typeface="+mj-lt"/>
              <a:buAutoNum type="arabicPeriod"/>
            </a:pPr>
            <a:r>
              <a:rPr lang="en-US" sz="2400" b="1" dirty="0">
                <a:latin typeface="Gotham-Medium" charset="0"/>
                <a:ea typeface="Gotham-Medium" charset="0"/>
                <a:cs typeface="Gotham-Medium" charset="0"/>
              </a:rPr>
              <a:t>Chlorine</a:t>
            </a:r>
            <a:r>
              <a:rPr lang="en-US" sz="2400" dirty="0">
                <a:latin typeface="Gotham-Book" charset="0"/>
                <a:ea typeface="Gotham-Book" charset="0"/>
                <a:cs typeface="Gotham-Book" charset="0"/>
              </a:rPr>
              <a:t> test papers provide a means to measure the concentration of free available chlorine in solution. Measurements range from 10 - 200ppm.</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14426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76" y="5633737"/>
            <a:ext cx="8457772" cy="1016446"/>
          </a:xfrm>
        </p:spPr>
        <p:txBody>
          <a:bodyPr>
            <a:normAutofit/>
          </a:bodyPr>
          <a:lstStyle/>
          <a:p>
            <a:pPr algn="l"/>
            <a:r>
              <a:rPr lang="en-US" dirty="0">
                <a:solidFill>
                  <a:srgbClr val="0070C0"/>
                </a:solidFill>
                <a:latin typeface="Gotham-Medium" charset="0"/>
                <a:ea typeface="Gotham-Medium" charset="0"/>
                <a:cs typeface="Gotham-Medium" charset="0"/>
              </a:rPr>
              <a:t>Commonly seen test kits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279417"/>
            <a:ext cx="8031480" cy="5354320"/>
          </a:xfrm>
          <a:prstGeom prst="rect">
            <a:avLst/>
          </a:prstGeom>
        </p:spPr>
      </p:pic>
      <p:sp>
        <p:nvSpPr>
          <p:cNvPr id="3" name="Footer Placeholder 2"/>
          <p:cNvSpPr>
            <a:spLocks noGrp="1"/>
          </p:cNvSpPr>
          <p:nvPr>
            <p:ph type="ftr" sz="quarter" idx="11"/>
          </p:nvPr>
        </p:nvSpPr>
        <p:spPr/>
        <p:txBody>
          <a:body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1264669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431800" y="3019"/>
            <a:ext cx="10173010" cy="1355882"/>
          </a:xfrm>
        </p:spPr>
        <p:txBody>
          <a:bodyPr>
            <a:normAutofit/>
          </a:bodyPr>
          <a:lstStyle/>
          <a:p>
            <a:pPr algn="l"/>
            <a:r>
              <a:rPr lang="en-US" dirty="0">
                <a:solidFill>
                  <a:srgbClr val="0070C0"/>
                </a:solidFill>
                <a:latin typeface="Gotham-Book" charset="0"/>
                <a:ea typeface="Gotham-Book" charset="0"/>
                <a:cs typeface="Gotham-Book" charset="0"/>
              </a:rPr>
              <a:t>Importance of Sanitarians</a:t>
            </a:r>
          </a:p>
        </p:txBody>
      </p:sp>
      <p:sp>
        <p:nvSpPr>
          <p:cNvPr id="23" name="TextBox 22"/>
          <p:cNvSpPr txBox="1"/>
          <p:nvPr/>
        </p:nvSpPr>
        <p:spPr>
          <a:xfrm>
            <a:off x="609600" y="1771181"/>
            <a:ext cx="9621520" cy="2918619"/>
          </a:xfrm>
          <a:prstGeom prst="rect">
            <a:avLst/>
          </a:prstGeom>
          <a:noFill/>
        </p:spPr>
        <p:txBody>
          <a:bodyPr wrap="square" rtlCol="0">
            <a:spAutoFit/>
          </a:bodyPr>
          <a:lstStyle/>
          <a:p>
            <a:endParaRPr lang="en-US" sz="2000" dirty="0">
              <a:latin typeface="Gotham-Book" charset="0"/>
              <a:ea typeface="Gotham-Book" charset="0"/>
              <a:cs typeface="Gotham-Book" charset="0"/>
            </a:endParaRPr>
          </a:p>
          <a:p>
            <a:pPr marL="457200" indent="-457200">
              <a:lnSpc>
                <a:spcPct val="150000"/>
              </a:lnSpc>
              <a:buFont typeface="+mj-lt"/>
              <a:buAutoNum type="arabicPeriod"/>
            </a:pPr>
            <a:r>
              <a:rPr lang="en-US" sz="2800" dirty="0">
                <a:latin typeface="Gotham-Book" charset="0"/>
                <a:ea typeface="Gotham-Book" charset="0"/>
                <a:cs typeface="Gotham-Book" charset="0"/>
              </a:rPr>
              <a:t>Sanitarians have tremendous influence on local food safety.</a:t>
            </a:r>
          </a:p>
          <a:p>
            <a:pPr marL="457200" indent="-457200">
              <a:lnSpc>
                <a:spcPct val="150000"/>
              </a:lnSpc>
              <a:buFont typeface="+mj-lt"/>
              <a:buAutoNum type="arabicPeriod"/>
            </a:pPr>
            <a:r>
              <a:rPr lang="en-US" sz="2800" dirty="0">
                <a:latin typeface="Gotham-Book" charset="0"/>
                <a:ea typeface="Gotham-Book" charset="0"/>
                <a:cs typeface="Gotham-Book" charset="0"/>
              </a:rPr>
              <a:t>Sanitarians refresh the knowledge of food handlers.</a:t>
            </a:r>
          </a:p>
          <a:p>
            <a:pPr marL="457200" indent="-457200">
              <a:lnSpc>
                <a:spcPct val="150000"/>
              </a:lnSpc>
              <a:buFont typeface="+mj-lt"/>
              <a:buAutoNum type="arabicPeriod"/>
            </a:pPr>
            <a:r>
              <a:rPr lang="en-US" sz="2800" dirty="0">
                <a:latin typeface="Gotham-Book" charset="0"/>
                <a:ea typeface="Gotham-Book" charset="0"/>
                <a:cs typeface="Gotham-Book" charset="0"/>
              </a:rPr>
              <a:t>Sanitarians carry authority, both based on your position and on the training the public knows you have.</a:t>
            </a:r>
          </a:p>
        </p:txBody>
      </p:sp>
    </p:spTree>
    <p:extLst>
      <p:ext uri="{BB962C8B-B14F-4D97-AF65-F5344CB8AC3E}">
        <p14:creationId xmlns:p14="http://schemas.microsoft.com/office/powerpoint/2010/main" val="309936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 calcmode="lin" valueType="num">
                                      <p:cBhvr additive="base">
                                        <p:cTn id="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 calcmode="lin" valueType="num">
                                      <p:cBhvr additive="base">
                                        <p:cTn id="1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 calcmode="lin" valueType="num">
                                      <p:cBhvr additive="base">
                                        <p:cTn id="1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431800" y="3019"/>
            <a:ext cx="10173010" cy="1355882"/>
          </a:xfrm>
        </p:spPr>
        <p:txBody>
          <a:bodyPr>
            <a:normAutofit/>
          </a:bodyPr>
          <a:lstStyle/>
          <a:p>
            <a:pPr algn="l"/>
            <a:r>
              <a:rPr lang="en-US" dirty="0">
                <a:solidFill>
                  <a:srgbClr val="0070C0"/>
                </a:solidFill>
              </a:rPr>
              <a:t>Tools Available for Regulators</a:t>
            </a:r>
            <a:endParaRPr lang="en-US" dirty="0">
              <a:solidFill>
                <a:srgbClr val="0070C0"/>
              </a:solidFill>
              <a:latin typeface="Gotham-Book" charset="0"/>
              <a:ea typeface="Gotham-Book" charset="0"/>
              <a:cs typeface="Gotham-Book" charset="0"/>
            </a:endParaRPr>
          </a:p>
        </p:txBody>
      </p:sp>
      <p:sp>
        <p:nvSpPr>
          <p:cNvPr id="23" name="TextBox 22"/>
          <p:cNvSpPr txBox="1"/>
          <p:nvPr/>
        </p:nvSpPr>
        <p:spPr>
          <a:xfrm>
            <a:off x="867436" y="1605939"/>
            <a:ext cx="9621520" cy="3564950"/>
          </a:xfrm>
          <a:prstGeom prst="rect">
            <a:avLst/>
          </a:prstGeom>
          <a:noFill/>
        </p:spPr>
        <p:txBody>
          <a:bodyPr wrap="square" rtlCol="0">
            <a:spAutoFit/>
          </a:bodyPr>
          <a:lstStyle/>
          <a:p>
            <a:endParaRPr lang="en-US" sz="2000" dirty="0">
              <a:latin typeface="Gotham-Book" charset="0"/>
              <a:ea typeface="Gotham-Book" charset="0"/>
              <a:cs typeface="Gotham-Book" charset="0"/>
            </a:endParaRPr>
          </a:p>
          <a:p>
            <a:pPr marL="457200" indent="-457200">
              <a:lnSpc>
                <a:spcPct val="150000"/>
              </a:lnSpc>
              <a:buFont typeface="+mj-lt"/>
              <a:buAutoNum type="arabicPeriod"/>
            </a:pPr>
            <a:r>
              <a:rPr lang="en-US" sz="2800" dirty="0">
                <a:latin typeface="Gotham-Book" charset="0"/>
                <a:ea typeface="Gotham-Book" charset="0"/>
                <a:cs typeface="Gotham-Book" charset="0"/>
              </a:rPr>
              <a:t>Us:  Micro Essential Laboratory, Inc..</a:t>
            </a:r>
          </a:p>
          <a:p>
            <a:pPr marL="457200" indent="-457200">
              <a:lnSpc>
                <a:spcPct val="150000"/>
              </a:lnSpc>
              <a:buFont typeface="+mj-lt"/>
              <a:buAutoNum type="arabicPeriod"/>
            </a:pPr>
            <a:r>
              <a:rPr lang="en-US" sz="2800" dirty="0">
                <a:hlinkClick r:id="rId4"/>
              </a:rPr>
              <a:t>https://www.youtube.com/embed</a:t>
            </a:r>
            <a:r>
              <a:rPr lang="en-US" sz="2800">
                <a:hlinkClick r:id="rId4"/>
              </a:rPr>
              <a:t>/SHBCMfk-bfo</a:t>
            </a:r>
            <a:endParaRPr lang="en-US" sz="2800"/>
          </a:p>
          <a:p>
            <a:pPr marL="457200" indent="-457200">
              <a:lnSpc>
                <a:spcPct val="150000"/>
              </a:lnSpc>
              <a:buFont typeface="+mj-lt"/>
              <a:buAutoNum type="arabicPeriod"/>
            </a:pPr>
            <a:r>
              <a:rPr lang="en-US" sz="2800">
                <a:hlinkClick r:id="rId5"/>
              </a:rPr>
              <a:t>www</a:t>
            </a:r>
            <a:r>
              <a:rPr lang="en-US" sz="2800" dirty="0">
                <a:hlinkClick r:id="rId5"/>
              </a:rPr>
              <a:t>.healthinspectorfaq.com </a:t>
            </a:r>
            <a:endParaRPr lang="en-US" sz="2800" dirty="0"/>
          </a:p>
          <a:p>
            <a:pPr marL="457200" indent="-457200">
              <a:lnSpc>
                <a:spcPct val="150000"/>
              </a:lnSpc>
              <a:buFont typeface="+mj-lt"/>
              <a:buAutoNum type="arabicPeriod"/>
            </a:pPr>
            <a:r>
              <a:rPr lang="en-US" sz="2800" dirty="0"/>
              <a:t>Regulator associations (MEHA, NEHA, CASA, etc.)</a:t>
            </a:r>
          </a:p>
          <a:p>
            <a:pPr marL="457200" indent="-457200">
              <a:lnSpc>
                <a:spcPct val="150000"/>
              </a:lnSpc>
              <a:buFont typeface="+mj-lt"/>
              <a:buAutoNum type="arabicPeriod"/>
            </a:pPr>
            <a:r>
              <a:rPr lang="en-US" sz="2800" dirty="0">
                <a:latin typeface="Gotham-Book" charset="0"/>
                <a:ea typeface="Gotham-Book" charset="0"/>
                <a:cs typeface="Gotham-Book" charset="0"/>
              </a:rPr>
              <a:t>Industry – Chemical Manufacturers</a:t>
            </a:r>
          </a:p>
        </p:txBody>
      </p:sp>
    </p:spTree>
    <p:extLst>
      <p:ext uri="{BB962C8B-B14F-4D97-AF65-F5344CB8AC3E}">
        <p14:creationId xmlns:p14="http://schemas.microsoft.com/office/powerpoint/2010/main" val="226270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 calcmode="lin" valueType="num">
                                      <p:cBhvr additive="base">
                                        <p:cTn id="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 calcmode="lin" valueType="num">
                                      <p:cBhvr additive="base">
                                        <p:cTn id="1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 calcmode="lin" valueType="num">
                                      <p:cBhvr additive="base">
                                        <p:cTn id="1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xEl>
                                              <p:pRg st="4" end="4"/>
                                            </p:txEl>
                                          </p:spTgt>
                                        </p:tgtEl>
                                        <p:attrNameLst>
                                          <p:attrName>style.visibility</p:attrName>
                                        </p:attrNameLst>
                                      </p:cBhvr>
                                      <p:to>
                                        <p:strVal val="visible"/>
                                      </p:to>
                                    </p:set>
                                    <p:anim calcmode="lin" valueType="num">
                                      <p:cBhvr additive="base">
                                        <p:cTn id="25"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anim calcmode="lin" valueType="num">
                                      <p:cBhvr additive="base">
                                        <p:cTn id="31"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grpSp>
        <p:nvGrpSpPr>
          <p:cNvPr id="18" name="Group 17"/>
          <p:cNvGrpSpPr/>
          <p:nvPr/>
        </p:nvGrpSpPr>
        <p:grpSpPr>
          <a:xfrm>
            <a:off x="7374527" y="3044282"/>
            <a:ext cx="5003327" cy="4020373"/>
            <a:chOff x="7066954" y="2864455"/>
            <a:chExt cx="5159362" cy="4231988"/>
          </a:xfrm>
        </p:grpSpPr>
        <p:pic>
          <p:nvPicPr>
            <p:cNvPr id="10" name="Picture 9"/>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24212" y="3215483"/>
              <a:ext cx="2011680" cy="2011680"/>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7066954" y="2864455"/>
              <a:ext cx="5159362" cy="4231988"/>
              <a:chOff x="7066954" y="2864455"/>
              <a:chExt cx="5159362" cy="4231988"/>
            </a:xfrm>
          </p:grpSpPr>
          <p:pic>
            <p:nvPicPr>
              <p:cNvPr id="11" name="Picture 10"/>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14636" y="2864455"/>
                <a:ext cx="2011680" cy="20116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40634" y="4033758"/>
                <a:ext cx="2011680" cy="201168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8372" y="3647203"/>
                <a:ext cx="2011680" cy="201168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66954" y="4370565"/>
                <a:ext cx="2011680" cy="201168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5108" y="4503801"/>
                <a:ext cx="2011680" cy="201168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66632" y="5084763"/>
                <a:ext cx="2011680" cy="2011680"/>
              </a:xfrm>
              <a:prstGeom prst="rect">
                <a:avLst/>
              </a:prstGeom>
              <a:ln>
                <a:noFill/>
              </a:ln>
              <a:effectLst>
                <a:outerShdw blurRad="292100" dist="139700" dir="2700000" algn="tl" rotWithShape="0">
                  <a:srgbClr val="333333">
                    <a:alpha val="65000"/>
                  </a:srgbClr>
                </a:outerShdw>
              </a:effectLst>
            </p:spPr>
          </p:pic>
        </p:grpSp>
      </p:grpSp>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431800" y="3019"/>
            <a:ext cx="10173010" cy="1355882"/>
          </a:xfrm>
        </p:spPr>
        <p:txBody>
          <a:bodyPr>
            <a:normAutofit fontScale="90000"/>
          </a:bodyPr>
          <a:lstStyle/>
          <a:p>
            <a:pPr algn="l"/>
            <a:r>
              <a:rPr lang="en-US" dirty="0">
                <a:solidFill>
                  <a:srgbClr val="0070C0"/>
                </a:solidFill>
                <a:latin typeface="Gotham-Book" charset="0"/>
                <a:ea typeface="Gotham-Book" charset="0"/>
                <a:cs typeface="Gotham-Book" charset="0"/>
              </a:rPr>
              <a:t>Most Common Test Kit Use Errors</a:t>
            </a:r>
          </a:p>
        </p:txBody>
      </p:sp>
      <p:sp>
        <p:nvSpPr>
          <p:cNvPr id="23" name="TextBox 22"/>
          <p:cNvSpPr txBox="1"/>
          <p:nvPr/>
        </p:nvSpPr>
        <p:spPr>
          <a:xfrm>
            <a:off x="609600" y="1574800"/>
            <a:ext cx="9621520" cy="4045723"/>
          </a:xfrm>
          <a:prstGeom prst="rect">
            <a:avLst/>
          </a:prstGeom>
          <a:noFill/>
        </p:spPr>
        <p:txBody>
          <a:bodyPr wrap="square" rtlCol="0">
            <a:spAutoFit/>
          </a:bodyPr>
          <a:lstStyle/>
          <a:p>
            <a:endParaRPr lang="en-US" sz="2000" dirty="0">
              <a:latin typeface="Gotham-Book" charset="0"/>
              <a:ea typeface="Gotham-Book" charset="0"/>
              <a:cs typeface="Gotham-Book" charset="0"/>
            </a:endParaRPr>
          </a:p>
          <a:p>
            <a:pPr marL="457200" indent="-457200">
              <a:lnSpc>
                <a:spcPct val="150000"/>
              </a:lnSpc>
              <a:buFont typeface="+mj-lt"/>
              <a:buAutoNum type="arabicPeriod"/>
            </a:pPr>
            <a:r>
              <a:rPr lang="en-US" sz="2800" dirty="0">
                <a:latin typeface="Gotham-Book" charset="0"/>
                <a:ea typeface="Gotham-Book" charset="0"/>
                <a:cs typeface="Gotham-Book" charset="0"/>
              </a:rPr>
              <a:t>Just not using it (still wrapped in foil as they just finished their </a:t>
            </a:r>
            <a:r>
              <a:rPr lang="en-US" sz="2800">
                <a:latin typeface="Gotham-Book" charset="0"/>
                <a:ea typeface="Gotham-Book" charset="0"/>
                <a:cs typeface="Gotham-Book" charset="0"/>
              </a:rPr>
              <a:t>last test…)</a:t>
            </a:r>
            <a:endParaRPr lang="en-US" sz="2800" dirty="0">
              <a:latin typeface="Gotham-Book" charset="0"/>
              <a:ea typeface="Gotham-Book" charset="0"/>
              <a:cs typeface="Gotham-Book" charset="0"/>
            </a:endParaRPr>
          </a:p>
          <a:p>
            <a:pPr marL="457200" indent="-457200">
              <a:lnSpc>
                <a:spcPct val="150000"/>
              </a:lnSpc>
              <a:buFont typeface="+mj-lt"/>
              <a:buAutoNum type="arabicPeriod"/>
            </a:pPr>
            <a:r>
              <a:rPr lang="en-US" sz="2800" dirty="0">
                <a:latin typeface="Gotham-Book" charset="0"/>
                <a:ea typeface="Gotham-Book" charset="0"/>
                <a:cs typeface="Gotham-Book" charset="0"/>
              </a:rPr>
              <a:t>For Quat, Swishing the test strip</a:t>
            </a:r>
          </a:p>
          <a:p>
            <a:pPr marL="457200" indent="-457200">
              <a:lnSpc>
                <a:spcPct val="150000"/>
              </a:lnSpc>
              <a:buFont typeface="+mj-lt"/>
              <a:buAutoNum type="arabicPeriod"/>
            </a:pPr>
            <a:r>
              <a:rPr lang="en-US" sz="2800" dirty="0">
                <a:latin typeface="Gotham-Book" charset="0"/>
                <a:ea typeface="Gotham-Book" charset="0"/>
                <a:cs typeface="Gotham-Book" charset="0"/>
              </a:rPr>
              <a:t>For Quat, not keeping test paper in solution for 10 seconds</a:t>
            </a:r>
          </a:p>
          <a:p>
            <a:pPr marL="457200" indent="-457200">
              <a:lnSpc>
                <a:spcPct val="150000"/>
              </a:lnSpc>
              <a:buFont typeface="+mj-lt"/>
              <a:buAutoNum type="arabicPeriod"/>
            </a:pPr>
            <a:r>
              <a:rPr lang="en-US" sz="2800" dirty="0">
                <a:latin typeface="Gotham-Book" charset="0"/>
                <a:ea typeface="Gotham-Book" charset="0"/>
                <a:cs typeface="Gotham-Book" charset="0"/>
              </a:rPr>
              <a:t>Not blotting chlorine test paper</a:t>
            </a:r>
          </a:p>
          <a:p>
            <a:pPr marL="457200" indent="-457200">
              <a:lnSpc>
                <a:spcPct val="150000"/>
              </a:lnSpc>
              <a:buFont typeface="+mj-lt"/>
              <a:buAutoNum type="arabicPeriod"/>
            </a:pPr>
            <a:endParaRPr lang="en-US" sz="2000" dirty="0">
              <a:latin typeface="Gotham-Book" charset="0"/>
              <a:ea typeface="Gotham-Book" charset="0"/>
              <a:cs typeface="Gotham-Book" charset="0"/>
            </a:endParaRPr>
          </a:p>
        </p:txBody>
      </p:sp>
    </p:spTree>
    <p:extLst>
      <p:ext uri="{BB962C8B-B14F-4D97-AF65-F5344CB8AC3E}">
        <p14:creationId xmlns:p14="http://schemas.microsoft.com/office/powerpoint/2010/main" val="10079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 calcmode="lin" valueType="num">
                                      <p:cBhvr additive="base">
                                        <p:cTn id="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 calcmode="lin" valueType="num">
                                      <p:cBhvr additive="base">
                                        <p:cTn id="1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 calcmode="lin" valueType="num">
                                      <p:cBhvr additive="base">
                                        <p:cTn id="1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xEl>
                                              <p:pRg st="4" end="4"/>
                                            </p:txEl>
                                          </p:spTgt>
                                        </p:tgtEl>
                                        <p:attrNameLst>
                                          <p:attrName>style.visibility</p:attrName>
                                        </p:attrNameLst>
                                      </p:cBhvr>
                                      <p:to>
                                        <p:strVal val="visible"/>
                                      </p:to>
                                    </p:set>
                                    <p:anim calcmode="lin" valueType="num">
                                      <p:cBhvr additive="base">
                                        <p:cTn id="25"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75" y="5633737"/>
            <a:ext cx="11061123" cy="1016446"/>
          </a:xfrm>
        </p:spPr>
        <p:txBody>
          <a:bodyPr>
            <a:normAutofit/>
          </a:bodyPr>
          <a:lstStyle/>
          <a:p>
            <a:pPr algn="l"/>
            <a:r>
              <a:rPr lang="en-US" dirty="0">
                <a:solidFill>
                  <a:srgbClr val="0070C0"/>
                </a:solidFill>
                <a:latin typeface="Gotham-Medium" charset="0"/>
                <a:ea typeface="Gotham-Medium" charset="0"/>
                <a:cs typeface="Gotham-Medium" charset="0"/>
              </a:rPr>
              <a:t>What you don’t want to see…</a:t>
            </a:r>
          </a:p>
        </p:txBody>
      </p:sp>
      <p:sp>
        <p:nvSpPr>
          <p:cNvPr id="3" name="Footer Placeholder 2"/>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867" y="397933"/>
            <a:ext cx="9308096" cy="5235804"/>
          </a:xfrm>
          <a:prstGeom prst="rect">
            <a:avLst/>
          </a:prstGeom>
        </p:spPr>
      </p:pic>
    </p:spTree>
    <p:extLst>
      <p:ext uri="{BB962C8B-B14F-4D97-AF65-F5344CB8AC3E}">
        <p14:creationId xmlns:p14="http://schemas.microsoft.com/office/powerpoint/2010/main" val="50764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314" y="294283"/>
            <a:ext cx="8201851" cy="6062066"/>
          </a:xfrm>
          <a:prstGeom prst="rect">
            <a:avLst/>
          </a:prstGeom>
        </p:spPr>
      </p:pic>
      <p:sp>
        <p:nvSpPr>
          <p:cNvPr id="2" name="Title 1"/>
          <p:cNvSpPr>
            <a:spLocks noGrp="1"/>
          </p:cNvSpPr>
          <p:nvPr>
            <p:ph type="ctrTitle"/>
          </p:nvPr>
        </p:nvSpPr>
        <p:spPr>
          <a:xfrm>
            <a:off x="191376" y="5633737"/>
            <a:ext cx="5704840" cy="1016446"/>
          </a:xfrm>
        </p:spPr>
        <p:txBody>
          <a:bodyPr/>
          <a:lstStyle/>
          <a:p>
            <a:pPr algn="l"/>
            <a:r>
              <a:rPr lang="en-US" dirty="0">
                <a:solidFill>
                  <a:srgbClr val="0070C0"/>
                </a:solidFill>
                <a:latin typeface="Gotham-Medium" charset="0"/>
                <a:ea typeface="Gotham-Medium" charset="0"/>
                <a:cs typeface="Gotham-Medium" charset="0"/>
              </a:rPr>
              <a:t>Does it expire?</a:t>
            </a:r>
          </a:p>
        </p:txBody>
      </p:sp>
    </p:spTree>
    <p:extLst>
      <p:ext uri="{BB962C8B-B14F-4D97-AF65-F5344CB8AC3E}">
        <p14:creationId xmlns:p14="http://schemas.microsoft.com/office/powerpoint/2010/main" val="180806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grpSp>
        <p:nvGrpSpPr>
          <p:cNvPr id="18" name="Group 17"/>
          <p:cNvGrpSpPr/>
          <p:nvPr/>
        </p:nvGrpSpPr>
        <p:grpSpPr>
          <a:xfrm>
            <a:off x="7083438" y="2815113"/>
            <a:ext cx="5159362" cy="4231988"/>
            <a:chOff x="7066954" y="2864455"/>
            <a:chExt cx="5159362" cy="4231988"/>
          </a:xfrm>
        </p:grpSpPr>
        <p:pic>
          <p:nvPicPr>
            <p:cNvPr id="10" name="Picture 9"/>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24212" y="3215483"/>
              <a:ext cx="2011680" cy="2011680"/>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7066954" y="2864455"/>
              <a:ext cx="5159362" cy="4231988"/>
              <a:chOff x="7066954" y="2864455"/>
              <a:chExt cx="5159362" cy="4231988"/>
            </a:xfrm>
          </p:grpSpPr>
          <p:pic>
            <p:nvPicPr>
              <p:cNvPr id="11" name="Picture 10"/>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14636" y="2864455"/>
                <a:ext cx="2011680" cy="20116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40634" y="4033758"/>
                <a:ext cx="2011680" cy="201168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8372" y="3647203"/>
                <a:ext cx="2011680" cy="201168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66954" y="4370565"/>
                <a:ext cx="2011680" cy="201168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5108" y="4503801"/>
                <a:ext cx="2011680" cy="201168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66632" y="5084763"/>
                <a:ext cx="2011680" cy="2011680"/>
              </a:xfrm>
              <a:prstGeom prst="rect">
                <a:avLst/>
              </a:prstGeom>
              <a:ln>
                <a:noFill/>
              </a:ln>
              <a:effectLst>
                <a:outerShdw blurRad="292100" dist="139700" dir="2700000" algn="tl" rotWithShape="0">
                  <a:srgbClr val="333333">
                    <a:alpha val="65000"/>
                  </a:srgbClr>
                </a:outerShdw>
              </a:effectLst>
            </p:spPr>
          </p:pic>
        </p:grpSp>
      </p:grpSp>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431799" y="3019"/>
            <a:ext cx="8411491" cy="1355882"/>
          </a:xfrm>
        </p:spPr>
        <p:txBody>
          <a:bodyPr>
            <a:normAutofit/>
          </a:bodyPr>
          <a:lstStyle/>
          <a:p>
            <a:pPr algn="l"/>
            <a:r>
              <a:rPr lang="en-US" dirty="0">
                <a:solidFill>
                  <a:srgbClr val="0070C0"/>
                </a:solidFill>
                <a:latin typeface="Gotham-Book" charset="0"/>
                <a:ea typeface="Gotham-Book" charset="0"/>
                <a:cs typeface="Gotham-Book" charset="0"/>
              </a:rPr>
              <a:t>Cleaning and Sanitizing</a:t>
            </a:r>
          </a:p>
        </p:txBody>
      </p:sp>
      <p:sp>
        <p:nvSpPr>
          <p:cNvPr id="23" name="TextBox 22"/>
          <p:cNvSpPr txBox="1"/>
          <p:nvPr/>
        </p:nvSpPr>
        <p:spPr>
          <a:xfrm>
            <a:off x="395048" y="1095363"/>
            <a:ext cx="11099748" cy="4561570"/>
          </a:xfrm>
          <a:prstGeom prst="rect">
            <a:avLst/>
          </a:prstGeom>
          <a:noFill/>
        </p:spPr>
        <p:txBody>
          <a:bodyPr wrap="square" rtlCol="0">
            <a:spAutoFit/>
          </a:bodyPr>
          <a:lstStyle/>
          <a:p>
            <a:endParaRPr lang="en-US" sz="2000" dirty="0">
              <a:latin typeface="Gotham-Book" charset="0"/>
              <a:ea typeface="Gotham-Book" charset="0"/>
              <a:cs typeface="Gotham-Book" charset="0"/>
            </a:endParaRPr>
          </a:p>
          <a:p>
            <a:pPr>
              <a:lnSpc>
                <a:spcPct val="150000"/>
              </a:lnSpc>
            </a:pPr>
            <a:r>
              <a:rPr lang="en-US" sz="2800" b="1" dirty="0">
                <a:latin typeface="Gotham-Bold"/>
                <a:ea typeface="Gotham-Book" charset="0"/>
                <a:cs typeface="Gotham-Book" charset="0"/>
              </a:rPr>
              <a:t>Cleaning-</a:t>
            </a:r>
            <a:r>
              <a:rPr lang="en-US" sz="2800" dirty="0">
                <a:latin typeface="Gotham-Bold"/>
              </a:rPr>
              <a:t>the removal of dirt, food, or other soil from a surface, usually accomplished by a detergent</a:t>
            </a:r>
          </a:p>
          <a:p>
            <a:pPr>
              <a:lnSpc>
                <a:spcPct val="150000"/>
              </a:lnSpc>
            </a:pPr>
            <a:r>
              <a:rPr lang="en-US" sz="2800" b="1" dirty="0">
                <a:latin typeface="Gotham-Bold"/>
                <a:ea typeface="Gotham-Book" charset="0"/>
                <a:cs typeface="Gotham-Book" charset="0"/>
              </a:rPr>
              <a:t>Sanitizing</a:t>
            </a:r>
            <a:r>
              <a:rPr lang="en-US" sz="2800" dirty="0">
                <a:latin typeface="Gotham-Bold"/>
                <a:ea typeface="Gotham-Book" charset="0"/>
                <a:cs typeface="Gotham-Book" charset="0"/>
              </a:rPr>
              <a:t>-</a:t>
            </a:r>
            <a:r>
              <a:rPr lang="en-US" sz="2800" dirty="0">
                <a:latin typeface="Gotham-Bold"/>
              </a:rPr>
              <a:t>the removal of pathogens to a safe level, defined as a 5-log reduction, or removal of 99.999% of organisms. </a:t>
            </a:r>
          </a:p>
          <a:p>
            <a:pPr lvl="1">
              <a:lnSpc>
                <a:spcPct val="150000"/>
              </a:lnSpc>
            </a:pPr>
            <a:r>
              <a:rPr lang="en-US" sz="3600" dirty="0">
                <a:solidFill>
                  <a:srgbClr val="FF0000"/>
                </a:solidFill>
                <a:latin typeface="Gotham-Bold"/>
              </a:rPr>
              <a:t>Sanitizing only works when it follows </a:t>
            </a:r>
          </a:p>
          <a:p>
            <a:pPr lvl="1">
              <a:lnSpc>
                <a:spcPct val="150000"/>
              </a:lnSpc>
            </a:pPr>
            <a:r>
              <a:rPr lang="en-US" sz="3600" dirty="0">
                <a:solidFill>
                  <a:srgbClr val="FF0000"/>
                </a:solidFill>
                <a:latin typeface="Gotham-Bold"/>
              </a:rPr>
              <a:t>proper cleaning!!</a:t>
            </a:r>
          </a:p>
        </p:txBody>
      </p:sp>
    </p:spTree>
    <p:extLst>
      <p:ext uri="{BB962C8B-B14F-4D97-AF65-F5344CB8AC3E}">
        <p14:creationId xmlns:p14="http://schemas.microsoft.com/office/powerpoint/2010/main" val="16196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 calcmode="lin" valueType="num">
                                      <p:cBhvr additive="base">
                                        <p:cTn id="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 calcmode="lin" valueType="num">
                                      <p:cBhvr additive="base">
                                        <p:cTn id="1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 calcmode="lin" valueType="num">
                                      <p:cBhvr additive="base">
                                        <p:cTn id="1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anim calcmode="lin" valueType="num">
                                      <p:cBhvr additive="base">
                                        <p:cTn id="23"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76" y="5633737"/>
            <a:ext cx="10544756" cy="1016446"/>
          </a:xfrm>
        </p:spPr>
        <p:txBody>
          <a:bodyPr>
            <a:normAutofit fontScale="90000"/>
          </a:bodyPr>
          <a:lstStyle/>
          <a:p>
            <a:pPr algn="l"/>
            <a:r>
              <a:rPr lang="en-US" dirty="0">
                <a:solidFill>
                  <a:srgbClr val="0070C0"/>
                </a:solidFill>
                <a:latin typeface="Gotham-Medium" charset="0"/>
                <a:ea typeface="Gotham-Medium" charset="0"/>
                <a:cs typeface="Gotham-Medium" charset="0"/>
              </a:rPr>
              <a:t>How to know they aren’t using it…</a:t>
            </a:r>
          </a:p>
        </p:txBody>
      </p:sp>
      <p:pic>
        <p:nvPicPr>
          <p:cNvPr id="5" name="Picture 4"/>
          <p:cNvPicPr>
            <a:picLocks noChangeAspect="1"/>
          </p:cNvPicPr>
          <p:nvPr/>
        </p:nvPicPr>
        <p:blipFill>
          <a:blip r:embed="rId3"/>
          <a:stretch>
            <a:fillRect/>
          </a:stretch>
        </p:blipFill>
        <p:spPr>
          <a:xfrm>
            <a:off x="2095500" y="279417"/>
            <a:ext cx="8031480" cy="5354320"/>
          </a:xfrm>
          <a:prstGeom prst="rect">
            <a:avLst/>
          </a:prstGeom>
        </p:spPr>
      </p:pic>
      <p:sp>
        <p:nvSpPr>
          <p:cNvPr id="3" name="Footer Placeholder 2"/>
          <p:cNvSpPr>
            <a:spLocks noGrp="1"/>
          </p:cNvSpPr>
          <p:nvPr>
            <p:ph type="ftr" sz="quarter" idx="11"/>
          </p:nvPr>
        </p:nvSpPr>
        <p:spPr/>
        <p:txBody>
          <a:body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1494165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76" y="5633737"/>
            <a:ext cx="9831694" cy="919463"/>
          </a:xfrm>
        </p:spPr>
        <p:txBody>
          <a:bodyPr>
            <a:normAutofit/>
          </a:bodyPr>
          <a:lstStyle/>
          <a:p>
            <a:pPr algn="l"/>
            <a:r>
              <a:rPr lang="en-US" dirty="0">
                <a:solidFill>
                  <a:srgbClr val="0070C0"/>
                </a:solidFill>
                <a:latin typeface="Gotham-Medium" charset="0"/>
                <a:ea typeface="Gotham-Medium" charset="0"/>
                <a:cs typeface="Gotham-Medium" charset="0"/>
              </a:rPr>
              <a:t>Temperature for testing Quats</a:t>
            </a:r>
          </a:p>
        </p:txBody>
      </p:sp>
      <p:pic>
        <p:nvPicPr>
          <p:cNvPr id="4" name="Picture 3"/>
          <p:cNvPicPr>
            <a:picLocks noChangeAspect="1"/>
          </p:cNvPicPr>
          <p:nvPr/>
        </p:nvPicPr>
        <p:blipFill>
          <a:blip r:embed="rId3"/>
          <a:stretch>
            <a:fillRect/>
          </a:stretch>
        </p:blipFill>
        <p:spPr>
          <a:xfrm>
            <a:off x="2095500" y="279417"/>
            <a:ext cx="8031480" cy="53543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452" y="409473"/>
            <a:ext cx="2256618" cy="3061092"/>
          </a:xfrm>
          <a:prstGeom prst="rect">
            <a:avLst/>
          </a:prstGeom>
        </p:spPr>
      </p:pic>
      <p:sp>
        <p:nvSpPr>
          <p:cNvPr id="3" name="Footer Placeholder 2"/>
          <p:cNvSpPr>
            <a:spLocks noGrp="1"/>
          </p:cNvSpPr>
          <p:nvPr>
            <p:ph type="ftr" sz="quarter" idx="11"/>
          </p:nvPr>
        </p:nvSpPr>
        <p:spPr/>
        <p:txBody>
          <a:body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1358176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80260" y="158892"/>
            <a:ext cx="8031480" cy="5354320"/>
          </a:xfrm>
          <a:prstGeom prst="rect">
            <a:avLst/>
          </a:prstGeom>
        </p:spPr>
      </p:pic>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849" y="556073"/>
            <a:ext cx="3251024" cy="3251024"/>
          </a:xfrm>
          <a:prstGeom prst="rect">
            <a:avLst/>
          </a:prstGeom>
          <a:ln>
            <a:noFill/>
          </a:ln>
          <a:effectLst>
            <a:glow>
              <a:schemeClr val="bg1"/>
            </a:glow>
            <a:outerShdw blurRad="292100" dist="139700" dir="2700000" algn="tl" rotWithShape="0">
              <a:srgbClr val="333333">
                <a:alpha val="65000"/>
              </a:srgbClr>
            </a:outerShdw>
            <a:reflection endPos="0" dir="5400000" sy="-100000" algn="bl" rotWithShape="0"/>
            <a:softEdge rad="0"/>
          </a:effectLst>
        </p:spPr>
      </p:pic>
      <p:sp>
        <p:nvSpPr>
          <p:cNvPr id="7" name="Title 1"/>
          <p:cNvSpPr txBox="1">
            <a:spLocks/>
          </p:cNvSpPr>
          <p:nvPr/>
        </p:nvSpPr>
        <p:spPr>
          <a:xfrm>
            <a:off x="191376" y="5633737"/>
            <a:ext cx="9831694" cy="9194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dirty="0">
              <a:solidFill>
                <a:srgbClr val="0070C0"/>
              </a:solidFill>
              <a:latin typeface="Gotham-Medium" charset="0"/>
              <a:ea typeface="Gotham-Medium" charset="0"/>
              <a:cs typeface="Gotham-Medium" charset="0"/>
            </a:endParaRPr>
          </a:p>
        </p:txBody>
      </p:sp>
      <p:sp>
        <p:nvSpPr>
          <p:cNvPr id="2" name="TextBox 1">
            <a:extLst>
              <a:ext uri="{FF2B5EF4-FFF2-40B4-BE49-F238E27FC236}">
                <a16:creationId xmlns:a16="http://schemas.microsoft.com/office/drawing/2014/main" xmlns="" id="{B96840BE-38A2-481A-BC02-B7D0A73C04D9}"/>
              </a:ext>
            </a:extLst>
          </p:cNvPr>
          <p:cNvSpPr txBox="1"/>
          <p:nvPr/>
        </p:nvSpPr>
        <p:spPr>
          <a:xfrm>
            <a:off x="3733800" y="4379217"/>
            <a:ext cx="5905500" cy="1077218"/>
          </a:xfrm>
          <a:prstGeom prst="rect">
            <a:avLst/>
          </a:prstGeom>
          <a:noFill/>
        </p:spPr>
        <p:txBody>
          <a:bodyPr wrap="square" rtlCol="0">
            <a:spAutoFit/>
          </a:bodyPr>
          <a:lstStyle/>
          <a:p>
            <a:r>
              <a:rPr lang="en-US" sz="3200" b="1" dirty="0">
                <a:solidFill>
                  <a:srgbClr val="FF0000"/>
                </a:solidFill>
              </a:rPr>
              <a:t>No testing bubbles!</a:t>
            </a:r>
          </a:p>
          <a:p>
            <a:r>
              <a:rPr lang="en-US" sz="3200" b="1" dirty="0">
                <a:solidFill>
                  <a:srgbClr val="FF0000"/>
                </a:solidFill>
              </a:rPr>
              <a:t>No swishing the strip around!</a:t>
            </a:r>
          </a:p>
        </p:txBody>
      </p:sp>
    </p:spTree>
    <p:extLst>
      <p:ext uri="{BB962C8B-B14F-4D97-AF65-F5344CB8AC3E}">
        <p14:creationId xmlns:p14="http://schemas.microsoft.com/office/powerpoint/2010/main" val="379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76" y="5633737"/>
            <a:ext cx="7962024" cy="1016446"/>
          </a:xfrm>
        </p:spPr>
        <p:txBody>
          <a:bodyPr>
            <a:normAutofit fontScale="90000"/>
          </a:bodyPr>
          <a:lstStyle/>
          <a:p>
            <a:pPr algn="l"/>
            <a:r>
              <a:rPr lang="en-US" dirty="0">
                <a:solidFill>
                  <a:srgbClr val="0070C0"/>
                </a:solidFill>
                <a:latin typeface="Gotham-Medium" charset="0"/>
                <a:ea typeface="Gotham-Medium" charset="0"/>
                <a:cs typeface="Gotham-Medium" charset="0"/>
              </a:rPr>
              <a:t>What is wrong with this…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279417"/>
            <a:ext cx="8031480" cy="5354320"/>
          </a:xfrm>
          <a:prstGeom prst="rect">
            <a:avLst/>
          </a:prstGeom>
        </p:spPr>
      </p:pic>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37012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259" y="279416"/>
            <a:ext cx="8031481" cy="5354321"/>
          </a:xfrm>
          <a:prstGeom prst="rect">
            <a:avLst/>
          </a:prstGeom>
        </p:spPr>
      </p:pic>
      <p:sp>
        <p:nvSpPr>
          <p:cNvPr id="2" name="Title 1"/>
          <p:cNvSpPr>
            <a:spLocks noGrp="1"/>
          </p:cNvSpPr>
          <p:nvPr>
            <p:ph type="ctrTitle"/>
          </p:nvPr>
        </p:nvSpPr>
        <p:spPr>
          <a:xfrm>
            <a:off x="191376" y="5633737"/>
            <a:ext cx="10706120" cy="919463"/>
          </a:xfrm>
        </p:spPr>
        <p:txBody>
          <a:bodyPr>
            <a:normAutofit fontScale="90000"/>
          </a:bodyPr>
          <a:lstStyle/>
          <a:p>
            <a:pPr algn="l"/>
            <a:r>
              <a:rPr lang="en-US" dirty="0">
                <a:solidFill>
                  <a:srgbClr val="0070C0"/>
                </a:solidFill>
                <a:latin typeface="Gotham-Medium" charset="0"/>
                <a:ea typeface="Gotham-Medium" charset="0"/>
                <a:cs typeface="Gotham-Medium" charset="0"/>
              </a:rPr>
              <a:t>Chlorine testing at room temperature</a:t>
            </a:r>
          </a:p>
        </p:txBody>
      </p:sp>
      <p:sp>
        <p:nvSpPr>
          <p:cNvPr id="3" name="Footer Placeholder 2"/>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452" y="409473"/>
            <a:ext cx="2256618" cy="3061092"/>
          </a:xfrm>
          <a:prstGeom prst="rect">
            <a:avLst/>
          </a:prstGeom>
        </p:spPr>
      </p:pic>
    </p:spTree>
    <p:extLst>
      <p:ext uri="{BB962C8B-B14F-4D97-AF65-F5344CB8AC3E}">
        <p14:creationId xmlns:p14="http://schemas.microsoft.com/office/powerpoint/2010/main" val="1945513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95500" y="279417"/>
            <a:ext cx="8031480" cy="5354320"/>
          </a:xfrm>
          <a:prstGeom prst="rect">
            <a:avLst/>
          </a:prstGeom>
        </p:spPr>
      </p:pic>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sp>
        <p:nvSpPr>
          <p:cNvPr id="6" name="Title 1"/>
          <p:cNvSpPr>
            <a:spLocks noGrp="1"/>
          </p:cNvSpPr>
          <p:nvPr>
            <p:ph type="ctrTitle"/>
          </p:nvPr>
        </p:nvSpPr>
        <p:spPr>
          <a:xfrm>
            <a:off x="191376" y="5633737"/>
            <a:ext cx="9831694" cy="919463"/>
          </a:xfrm>
        </p:spPr>
        <p:txBody>
          <a:bodyPr>
            <a:normAutofit/>
          </a:bodyPr>
          <a:lstStyle/>
          <a:p>
            <a:pPr algn="l"/>
            <a:r>
              <a:rPr lang="en-US" dirty="0">
                <a:solidFill>
                  <a:srgbClr val="0070C0"/>
                </a:solidFill>
                <a:latin typeface="Gotham-Medium" charset="0"/>
                <a:ea typeface="Gotham-Medium" charset="0"/>
                <a:cs typeface="Gotham-Medium" charset="0"/>
              </a:rPr>
              <a:t>Did you blot the strip?</a:t>
            </a:r>
          </a:p>
        </p:txBody>
      </p:sp>
    </p:spTree>
    <p:extLst>
      <p:ext uri="{BB962C8B-B14F-4D97-AF65-F5344CB8AC3E}">
        <p14:creationId xmlns:p14="http://schemas.microsoft.com/office/powerpoint/2010/main" val="844323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95500" y="279417"/>
            <a:ext cx="8031480" cy="5354320"/>
          </a:xfrm>
          <a:prstGeom prst="rect">
            <a:avLst/>
          </a:prstGeom>
        </p:spPr>
      </p:pic>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sp>
        <p:nvSpPr>
          <p:cNvPr id="6" name="Title 1"/>
          <p:cNvSpPr>
            <a:spLocks noGrp="1"/>
          </p:cNvSpPr>
          <p:nvPr>
            <p:ph type="ctrTitle"/>
          </p:nvPr>
        </p:nvSpPr>
        <p:spPr>
          <a:xfrm>
            <a:off x="191376" y="5633737"/>
            <a:ext cx="9831694" cy="919463"/>
          </a:xfrm>
        </p:spPr>
        <p:txBody>
          <a:bodyPr>
            <a:normAutofit/>
          </a:bodyPr>
          <a:lstStyle/>
          <a:p>
            <a:pPr algn="l"/>
            <a:r>
              <a:rPr lang="en-US" dirty="0">
                <a:solidFill>
                  <a:srgbClr val="0070C0"/>
                </a:solidFill>
                <a:latin typeface="Gotham-Medium" charset="0"/>
                <a:ea typeface="Gotham-Medium" charset="0"/>
                <a:cs typeface="Gotham-Medium" charset="0"/>
              </a:rPr>
              <a:t>A perfect match!</a:t>
            </a:r>
          </a:p>
        </p:txBody>
      </p:sp>
    </p:spTree>
    <p:extLst>
      <p:ext uri="{BB962C8B-B14F-4D97-AF65-F5344CB8AC3E}">
        <p14:creationId xmlns:p14="http://schemas.microsoft.com/office/powerpoint/2010/main" val="172518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grpSp>
        <p:nvGrpSpPr>
          <p:cNvPr id="19" name="Group 18"/>
          <p:cNvGrpSpPr/>
          <p:nvPr/>
        </p:nvGrpSpPr>
        <p:grpSpPr>
          <a:xfrm>
            <a:off x="-243840" y="-227012"/>
            <a:ext cx="2773680" cy="2801462"/>
            <a:chOff x="-243840" y="-227012"/>
            <a:chExt cx="2773680" cy="2801462"/>
          </a:xfrm>
        </p:grpSpPr>
        <p:pic>
          <p:nvPicPr>
            <p:cNvPr id="7" name="Picture 6"/>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18160" y="-227012"/>
              <a:ext cx="2011680" cy="201168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3840" y="562770"/>
              <a:ext cx="2011680" cy="2011680"/>
            </a:xfrm>
            <a:prstGeom prst="rect">
              <a:avLst/>
            </a:prstGeom>
            <a:ln>
              <a:noFill/>
            </a:ln>
            <a:effectLst>
              <a:outerShdw blurRad="292100" dist="139700" dir="2700000" algn="tl" rotWithShape="0">
                <a:srgbClr val="333333">
                  <a:alpha val="65000"/>
                </a:srgbClr>
              </a:outerShdw>
            </a:effectLst>
          </p:spPr>
        </p:pic>
      </p:grpSp>
      <p:grpSp>
        <p:nvGrpSpPr>
          <p:cNvPr id="18" name="Group 17"/>
          <p:cNvGrpSpPr/>
          <p:nvPr/>
        </p:nvGrpSpPr>
        <p:grpSpPr>
          <a:xfrm>
            <a:off x="7083438" y="2710799"/>
            <a:ext cx="5159362" cy="4231988"/>
            <a:chOff x="7066954" y="2864455"/>
            <a:chExt cx="5159362" cy="4231988"/>
          </a:xfrm>
        </p:grpSpPr>
        <p:pic>
          <p:nvPicPr>
            <p:cNvPr id="10" name="Picture 9"/>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24212" y="3215483"/>
              <a:ext cx="2011680" cy="2011680"/>
            </a:xfrm>
            <a:prstGeom prst="rect">
              <a:avLst/>
            </a:prstGeom>
            <a:ln>
              <a:noFill/>
            </a:ln>
            <a:effectLst>
              <a:outerShdw blurRad="292100" dist="139700" dir="2700000" algn="tl" rotWithShape="0">
                <a:srgbClr val="333333">
                  <a:alpha val="65000"/>
                </a:srgbClr>
              </a:outerShdw>
            </a:effectLst>
          </p:spPr>
        </p:pic>
        <p:grpSp>
          <p:nvGrpSpPr>
            <p:cNvPr id="17" name="Group 16"/>
            <p:cNvGrpSpPr/>
            <p:nvPr/>
          </p:nvGrpSpPr>
          <p:grpSpPr>
            <a:xfrm>
              <a:off x="7066954" y="2864455"/>
              <a:ext cx="5159362" cy="4231988"/>
              <a:chOff x="7066954" y="2864455"/>
              <a:chExt cx="5159362" cy="4231988"/>
            </a:xfrm>
          </p:grpSpPr>
          <p:pic>
            <p:nvPicPr>
              <p:cNvPr id="11" name="Picture 10"/>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14636" y="2864455"/>
                <a:ext cx="2011680" cy="20116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40634" y="4033758"/>
                <a:ext cx="2011680" cy="201168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8372" y="3647203"/>
                <a:ext cx="2011680" cy="201168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66954" y="4370565"/>
                <a:ext cx="2011680" cy="2011680"/>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5108" y="4503801"/>
                <a:ext cx="2011680" cy="201168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66632" y="5084763"/>
                <a:ext cx="2011680" cy="2011680"/>
              </a:xfrm>
              <a:prstGeom prst="rect">
                <a:avLst/>
              </a:prstGeom>
              <a:ln>
                <a:noFill/>
              </a:ln>
              <a:effectLst>
                <a:outerShdw blurRad="292100" dist="139700" dir="2700000" algn="tl" rotWithShape="0">
                  <a:srgbClr val="333333">
                    <a:alpha val="65000"/>
                  </a:srgbClr>
                </a:outerShdw>
              </a:effectLst>
            </p:spPr>
          </p:pic>
        </p:grpSp>
      </p:grpSp>
      <p:sp>
        <p:nvSpPr>
          <p:cNvPr id="20" name="Title 1"/>
          <p:cNvSpPr txBox="1">
            <a:spLocks/>
          </p:cNvSpPr>
          <p:nvPr/>
        </p:nvSpPr>
        <p:spPr>
          <a:xfrm>
            <a:off x="1978612" y="-227012"/>
            <a:ext cx="5704840" cy="21088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dirty="0">
                <a:solidFill>
                  <a:srgbClr val="0070C0"/>
                </a:solidFill>
                <a:latin typeface="Gotham-Medium" charset="0"/>
                <a:ea typeface="Gotham-Medium" charset="0"/>
                <a:cs typeface="Gotham-Medium" charset="0"/>
              </a:rPr>
              <a:t>Test Frequency </a:t>
            </a:r>
          </a:p>
        </p:txBody>
      </p:sp>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 name="TextBox 1">
            <a:extLst>
              <a:ext uri="{FF2B5EF4-FFF2-40B4-BE49-F238E27FC236}">
                <a16:creationId xmlns:a16="http://schemas.microsoft.com/office/drawing/2014/main" xmlns="" id="{9CBBBE40-4F17-4380-A5A7-32F87D29BEDA}"/>
              </a:ext>
            </a:extLst>
          </p:cNvPr>
          <p:cNvSpPr txBox="1"/>
          <p:nvPr/>
        </p:nvSpPr>
        <p:spPr>
          <a:xfrm>
            <a:off x="439991" y="2505066"/>
            <a:ext cx="7100077" cy="3385542"/>
          </a:xfrm>
          <a:prstGeom prst="rect">
            <a:avLst/>
          </a:prstGeom>
          <a:noFill/>
        </p:spPr>
        <p:txBody>
          <a:bodyPr wrap="square" rtlCol="0">
            <a:spAutoFit/>
          </a:bodyPr>
          <a:lstStyle/>
          <a:p>
            <a:pPr marL="342900" indent="-342900">
              <a:buAutoNum type="arabicPeriod"/>
            </a:pPr>
            <a:r>
              <a:rPr lang="en-US" sz="2800" dirty="0"/>
              <a:t>Buckets= Every 2 to 4 hours or more as needed to keep the water clean and the sanitizer effective in use.</a:t>
            </a:r>
          </a:p>
          <a:p>
            <a:pPr marL="342900" indent="-342900">
              <a:buAutoNum type="arabicPeriod"/>
            </a:pPr>
            <a:r>
              <a:rPr lang="en-US" sz="2800" dirty="0"/>
              <a:t>Spray Bottles-1 time/day at minimum</a:t>
            </a:r>
          </a:p>
          <a:p>
            <a:pPr marL="342900" indent="-342900">
              <a:buAutoNum type="arabicPeriod"/>
            </a:pPr>
            <a:r>
              <a:rPr lang="en-US" sz="2800" dirty="0" err="1"/>
              <a:t>Dishmachines</a:t>
            </a:r>
            <a:r>
              <a:rPr lang="en-US" sz="2800" dirty="0"/>
              <a:t>- 1 time/day at minimum</a:t>
            </a:r>
          </a:p>
          <a:p>
            <a:pPr marL="342900" indent="-342900">
              <a:buAutoNum type="arabicPeriod"/>
            </a:pPr>
            <a:r>
              <a:rPr lang="en-US" sz="2800" dirty="0"/>
              <a:t>Pre-soaked disposable sanitizer wipes- the bucket should be tested each shift</a:t>
            </a:r>
          </a:p>
          <a:p>
            <a:pPr marL="342900" indent="-342900">
              <a:buAutoNum type="arabicPeriod"/>
            </a:pPr>
            <a:endParaRPr lang="en-US" dirty="0"/>
          </a:p>
        </p:txBody>
      </p:sp>
    </p:spTree>
    <p:extLst>
      <p:ext uri="{BB962C8B-B14F-4D97-AF65-F5344CB8AC3E}">
        <p14:creationId xmlns:p14="http://schemas.microsoft.com/office/powerpoint/2010/main" val="2043161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204395" y="3019"/>
            <a:ext cx="11413864" cy="1355882"/>
          </a:xfrm>
        </p:spPr>
        <p:txBody>
          <a:bodyPr>
            <a:normAutofit fontScale="90000"/>
          </a:bodyPr>
          <a:lstStyle/>
          <a:p>
            <a:pPr algn="l"/>
            <a:r>
              <a:rPr lang="en-US" dirty="0">
                <a:solidFill>
                  <a:srgbClr val="0070C0"/>
                </a:solidFill>
                <a:latin typeface="Gotham-Book" charset="0"/>
                <a:ea typeface="Gotham-Book" charset="0"/>
                <a:cs typeface="Gotham-Book" charset="0"/>
              </a:rPr>
              <a:t>Traditional chemical compounds seen …</a:t>
            </a:r>
          </a:p>
        </p:txBody>
      </p:sp>
      <p:sp>
        <p:nvSpPr>
          <p:cNvPr id="23" name="TextBox 22"/>
          <p:cNvSpPr txBox="1"/>
          <p:nvPr/>
        </p:nvSpPr>
        <p:spPr>
          <a:xfrm>
            <a:off x="609600" y="1574800"/>
            <a:ext cx="9621520" cy="400110"/>
          </a:xfrm>
          <a:prstGeom prst="rect">
            <a:avLst/>
          </a:prstGeom>
          <a:noFill/>
        </p:spPr>
        <p:txBody>
          <a:bodyPr wrap="square" rtlCol="0">
            <a:spAutoFit/>
          </a:bodyPr>
          <a:lstStyle/>
          <a:p>
            <a:r>
              <a:rPr lang="en-US" sz="2000" dirty="0">
                <a:latin typeface="Gotham-Book" charset="0"/>
                <a:ea typeface="Gotham-Book" charset="0"/>
                <a:cs typeface="Gotham-Book" charset="0"/>
              </a:rPr>
              <a:t> </a:t>
            </a:r>
          </a:p>
        </p:txBody>
      </p:sp>
      <p:graphicFrame>
        <p:nvGraphicFramePr>
          <p:cNvPr id="3" name="Object 2">
            <a:extLst>
              <a:ext uri="{FF2B5EF4-FFF2-40B4-BE49-F238E27FC236}">
                <a16:creationId xmlns:a16="http://schemas.microsoft.com/office/drawing/2014/main" xmlns="" id="{77B36F97-CE85-47A2-BA4C-E7247EDB0868}"/>
              </a:ext>
            </a:extLst>
          </p:cNvPr>
          <p:cNvGraphicFramePr>
            <a:graphicFrameLocks noChangeAspect="1"/>
          </p:cNvGraphicFramePr>
          <p:nvPr>
            <p:extLst>
              <p:ext uri="{D42A27DB-BD31-4B8C-83A1-F6EECF244321}">
                <p14:modId xmlns:p14="http://schemas.microsoft.com/office/powerpoint/2010/main" val="698859324"/>
              </p:ext>
            </p:extLst>
          </p:nvPr>
        </p:nvGraphicFramePr>
        <p:xfrm>
          <a:off x="710006" y="1212850"/>
          <a:ext cx="10639312" cy="5143500"/>
        </p:xfrm>
        <a:graphic>
          <a:graphicData uri="http://schemas.openxmlformats.org/presentationml/2006/ole">
            <mc:AlternateContent xmlns:mc="http://schemas.openxmlformats.org/markup-compatibility/2006">
              <mc:Choice xmlns:v="urn:schemas-microsoft-com:vml" Requires="v">
                <p:oleObj spid="_x0000_s3082" name="Acrobat Document" r:id="rId4" imgW="9144000" imgH="5143500" progId="AcroExch.Document.DC">
                  <p:embed/>
                </p:oleObj>
              </mc:Choice>
              <mc:Fallback>
                <p:oleObj name="Acrobat Document" r:id="rId4" imgW="9144000" imgH="5143500" progId="AcroExch.Document.DC">
                  <p:embed/>
                  <p:pic>
                    <p:nvPicPr>
                      <p:cNvPr id="0" name=""/>
                      <p:cNvPicPr/>
                      <p:nvPr/>
                    </p:nvPicPr>
                    <p:blipFill>
                      <a:blip r:embed="rId5"/>
                      <a:stretch>
                        <a:fillRect/>
                      </a:stretch>
                    </p:blipFill>
                    <p:spPr>
                      <a:xfrm>
                        <a:off x="710006" y="1212850"/>
                        <a:ext cx="10639312" cy="5143500"/>
                      </a:xfrm>
                      <a:prstGeom prst="rect">
                        <a:avLst/>
                      </a:prstGeom>
                    </p:spPr>
                  </p:pic>
                </p:oleObj>
              </mc:Fallback>
            </mc:AlternateContent>
          </a:graphicData>
        </a:graphic>
      </p:graphicFrame>
    </p:spTree>
    <p:extLst>
      <p:ext uri="{BB962C8B-B14F-4D97-AF65-F5344CB8AC3E}">
        <p14:creationId xmlns:p14="http://schemas.microsoft.com/office/powerpoint/2010/main" val="309619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431800" y="3019"/>
            <a:ext cx="10799184" cy="1355882"/>
          </a:xfrm>
        </p:spPr>
        <p:txBody>
          <a:bodyPr>
            <a:normAutofit fontScale="90000"/>
          </a:bodyPr>
          <a:lstStyle/>
          <a:p>
            <a:pPr algn="l"/>
            <a:r>
              <a:rPr lang="en-US" dirty="0">
                <a:solidFill>
                  <a:srgbClr val="0070C0"/>
                </a:solidFill>
                <a:latin typeface="Gotham-Book" charset="0"/>
                <a:ea typeface="Gotham-Book" charset="0"/>
                <a:cs typeface="Gotham-Book" charset="0"/>
              </a:rPr>
              <a:t>New Chemicals entering the market…</a:t>
            </a:r>
          </a:p>
        </p:txBody>
      </p:sp>
      <p:sp>
        <p:nvSpPr>
          <p:cNvPr id="23" name="TextBox 22"/>
          <p:cNvSpPr txBox="1"/>
          <p:nvPr/>
        </p:nvSpPr>
        <p:spPr>
          <a:xfrm>
            <a:off x="609600" y="1574800"/>
            <a:ext cx="9621520" cy="400110"/>
          </a:xfrm>
          <a:prstGeom prst="rect">
            <a:avLst/>
          </a:prstGeom>
          <a:noFill/>
        </p:spPr>
        <p:txBody>
          <a:bodyPr wrap="square" rtlCol="0">
            <a:spAutoFit/>
          </a:bodyPr>
          <a:lstStyle/>
          <a:p>
            <a:r>
              <a:rPr lang="en-US" sz="2000" dirty="0">
                <a:latin typeface="Gotham-Book" charset="0"/>
                <a:ea typeface="Gotham-Book" charset="0"/>
                <a:cs typeface="Gotham-Book" charset="0"/>
              </a:rPr>
              <a:t> </a:t>
            </a:r>
          </a:p>
        </p:txBody>
      </p:sp>
      <p:graphicFrame>
        <p:nvGraphicFramePr>
          <p:cNvPr id="2" name="Object 1">
            <a:extLst>
              <a:ext uri="{FF2B5EF4-FFF2-40B4-BE49-F238E27FC236}">
                <a16:creationId xmlns:a16="http://schemas.microsoft.com/office/drawing/2014/main" xmlns="" id="{D612C45A-8024-4EFE-9FBA-B651CC3B16EE}"/>
              </a:ext>
            </a:extLst>
          </p:cNvPr>
          <p:cNvGraphicFramePr>
            <a:graphicFrameLocks noChangeAspect="1"/>
          </p:cNvGraphicFramePr>
          <p:nvPr>
            <p:extLst>
              <p:ext uri="{D42A27DB-BD31-4B8C-83A1-F6EECF244321}">
                <p14:modId xmlns:p14="http://schemas.microsoft.com/office/powerpoint/2010/main" val="1228615742"/>
              </p:ext>
            </p:extLst>
          </p:nvPr>
        </p:nvGraphicFramePr>
        <p:xfrm>
          <a:off x="803237" y="1198132"/>
          <a:ext cx="10061987" cy="5659868"/>
        </p:xfrm>
        <a:graphic>
          <a:graphicData uri="http://schemas.openxmlformats.org/presentationml/2006/ole">
            <mc:AlternateContent xmlns:mc="http://schemas.openxmlformats.org/markup-compatibility/2006">
              <mc:Choice xmlns:v="urn:schemas-microsoft-com:vml" Requires="v">
                <p:oleObj spid="_x0000_s4105" name="Acrobat Document" r:id="rId4" imgW="9144000" imgH="5143500" progId="AcroExch.Document.DC">
                  <p:embed/>
                </p:oleObj>
              </mc:Choice>
              <mc:Fallback>
                <p:oleObj name="Acrobat Document" r:id="rId4" imgW="9144000" imgH="5143500" progId="AcroExch.Document.DC">
                  <p:embed/>
                  <p:pic>
                    <p:nvPicPr>
                      <p:cNvPr id="0" name=""/>
                      <p:cNvPicPr/>
                      <p:nvPr/>
                    </p:nvPicPr>
                    <p:blipFill>
                      <a:blip r:embed="rId5"/>
                      <a:stretch>
                        <a:fillRect/>
                      </a:stretch>
                    </p:blipFill>
                    <p:spPr>
                      <a:xfrm>
                        <a:off x="803237" y="1198132"/>
                        <a:ext cx="10061987" cy="5659868"/>
                      </a:xfrm>
                      <a:prstGeom prst="rect">
                        <a:avLst/>
                      </a:prstGeom>
                    </p:spPr>
                  </p:pic>
                </p:oleObj>
              </mc:Fallback>
            </mc:AlternateContent>
          </a:graphicData>
        </a:graphic>
      </p:graphicFrame>
    </p:spTree>
    <p:extLst>
      <p:ext uri="{BB962C8B-B14F-4D97-AF65-F5344CB8AC3E}">
        <p14:creationId xmlns:p14="http://schemas.microsoft.com/office/powerpoint/2010/main" val="6081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431800" y="3019"/>
            <a:ext cx="10553700" cy="1355882"/>
          </a:xfrm>
        </p:spPr>
        <p:txBody>
          <a:bodyPr>
            <a:normAutofit/>
          </a:bodyPr>
          <a:lstStyle/>
          <a:p>
            <a:pPr algn="l"/>
            <a:r>
              <a:rPr lang="en-US" dirty="0">
                <a:solidFill>
                  <a:srgbClr val="0070C0"/>
                </a:solidFill>
                <a:latin typeface="Gotham-Book" charset="0"/>
                <a:ea typeface="Gotham-Book" charset="0"/>
                <a:cs typeface="Gotham-Book" charset="0"/>
              </a:rPr>
              <a:t>So, what are test kits used for…</a:t>
            </a:r>
          </a:p>
        </p:txBody>
      </p:sp>
      <p:sp>
        <p:nvSpPr>
          <p:cNvPr id="3" name="TextBox 2"/>
          <p:cNvSpPr txBox="1"/>
          <p:nvPr/>
        </p:nvSpPr>
        <p:spPr>
          <a:xfrm>
            <a:off x="1669473" y="1358901"/>
            <a:ext cx="10370425" cy="4467057"/>
          </a:xfrm>
          <a:prstGeom prst="rect">
            <a:avLst/>
          </a:prstGeom>
          <a:noFill/>
        </p:spPr>
        <p:txBody>
          <a:bodyPr wrap="square" rtlCol="0">
            <a:spAutoFit/>
          </a:bodyPr>
          <a:lstStyle/>
          <a:p>
            <a:endParaRPr lang="en-US" sz="2400" dirty="0">
              <a:latin typeface="Gotham-Book" charset="0"/>
              <a:ea typeface="Gotham-Book" charset="0"/>
              <a:cs typeface="Gotham-Book" charset="0"/>
            </a:endParaRPr>
          </a:p>
          <a:p>
            <a:pPr lvl="2">
              <a:lnSpc>
                <a:spcPct val="150000"/>
              </a:lnSpc>
            </a:pPr>
            <a:r>
              <a:rPr lang="en-US" sz="2400" dirty="0">
                <a:latin typeface="Gotham-Book" charset="0"/>
                <a:ea typeface="Gotham-Book" charset="0"/>
                <a:cs typeface="Gotham-Book" charset="0"/>
              </a:rPr>
              <a:t>Test kits are used to determine the concentration of your sanitizer chemical to insure proper sanitizer dilutions.</a:t>
            </a:r>
          </a:p>
          <a:p>
            <a:pPr lvl="2">
              <a:lnSpc>
                <a:spcPct val="150000"/>
              </a:lnSpc>
            </a:pPr>
            <a:r>
              <a:rPr lang="en-US" sz="3200" dirty="0">
                <a:solidFill>
                  <a:srgbClr val="0070C0"/>
                </a:solidFill>
                <a:latin typeface="Gotham-Book" charset="0"/>
                <a:ea typeface="Gotham-Book" charset="0"/>
                <a:cs typeface="Gotham-Book" charset="0"/>
              </a:rPr>
              <a:t>Why are we using them…</a:t>
            </a:r>
          </a:p>
          <a:p>
            <a:pPr marL="1371600" lvl="2" indent="-457200">
              <a:lnSpc>
                <a:spcPct val="150000"/>
              </a:lnSpc>
              <a:buFont typeface="+mj-lt"/>
              <a:buAutoNum type="arabicPeriod"/>
            </a:pPr>
            <a:r>
              <a:rPr lang="en-US" sz="2400" dirty="0">
                <a:latin typeface="Gotham-Book" charset="0"/>
                <a:ea typeface="Gotham-Book" charset="0"/>
                <a:cs typeface="Gotham-Book" charset="0"/>
              </a:rPr>
              <a:t>Chemical manufacturers are required by EPA registration to have a certain concentration to do the job they are expected to do</a:t>
            </a:r>
          </a:p>
          <a:p>
            <a:pPr marL="1371600" lvl="2" indent="-457200">
              <a:lnSpc>
                <a:spcPct val="150000"/>
              </a:lnSpc>
              <a:buFont typeface="+mj-lt"/>
              <a:buAutoNum type="arabicPeriod"/>
            </a:pPr>
            <a:r>
              <a:rPr lang="en-US" sz="2400" dirty="0">
                <a:latin typeface="Gotham-Book" charset="0"/>
                <a:ea typeface="Gotham-Book" charset="0"/>
                <a:cs typeface="Gotham-Book" charset="0"/>
              </a:rPr>
              <a:t>Too Little chemical and they are not sanitizing</a:t>
            </a:r>
          </a:p>
          <a:p>
            <a:pPr marL="1371600" lvl="2" indent="-457200">
              <a:lnSpc>
                <a:spcPct val="150000"/>
              </a:lnSpc>
              <a:buFont typeface="+mj-lt"/>
              <a:buAutoNum type="arabicPeriod"/>
            </a:pPr>
            <a:r>
              <a:rPr lang="en-US" sz="2400" dirty="0">
                <a:latin typeface="Gotham-Book" charset="0"/>
                <a:ea typeface="Gotham-Book" charset="0"/>
                <a:cs typeface="Gotham-Book" charset="0"/>
              </a:rPr>
              <a:t>Too much chemical they are cross contaminating with chemical</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5" name="Picture 4">
            <a:extLst>
              <a:ext uri="{FF2B5EF4-FFF2-40B4-BE49-F238E27FC236}">
                <a16:creationId xmlns:a16="http://schemas.microsoft.com/office/drawing/2014/main" xmlns="" id="{1668B4A1-0E9F-4DC6-B8B1-2F20DE1C1585}"/>
              </a:ext>
            </a:extLst>
          </p:cNvPr>
          <p:cNvPicPr>
            <a:picLocks noChangeAspect="1"/>
          </p:cNvPicPr>
          <p:nvPr/>
        </p:nvPicPr>
        <p:blipFill>
          <a:blip r:embed="rId4"/>
          <a:stretch>
            <a:fillRect/>
          </a:stretch>
        </p:blipFill>
        <p:spPr>
          <a:xfrm>
            <a:off x="152102" y="3817151"/>
            <a:ext cx="2442004" cy="1836812"/>
          </a:xfrm>
          <a:prstGeom prst="rect">
            <a:avLst/>
          </a:prstGeom>
        </p:spPr>
      </p:pic>
    </p:spTree>
    <p:extLst>
      <p:ext uri="{BB962C8B-B14F-4D97-AF65-F5344CB8AC3E}">
        <p14:creationId xmlns:p14="http://schemas.microsoft.com/office/powerpoint/2010/main" val="518167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9267D1-BB42-9147-A247-B5D192763A94}"/>
              </a:ext>
            </a:extLst>
          </p:cNvPr>
          <p:cNvSpPr>
            <a:spLocks noGrp="1"/>
          </p:cNvSpPr>
          <p:nvPr>
            <p:ph type="title"/>
          </p:nvPr>
        </p:nvSpPr>
        <p:spPr/>
        <p:txBody>
          <a:bodyPr/>
          <a:lstStyle/>
          <a:p>
            <a:r>
              <a:rPr lang="en-US" dirty="0">
                <a:solidFill>
                  <a:srgbClr val="0070C0"/>
                </a:solidFill>
                <a:latin typeface="Gotham-Medium" charset="0"/>
              </a:rPr>
              <a:t>What are we hearing from the regulators?</a:t>
            </a:r>
            <a:endParaRPr lang="en-US" dirty="0"/>
          </a:p>
        </p:txBody>
      </p:sp>
      <p:sp>
        <p:nvSpPr>
          <p:cNvPr id="4" name="Footer Placeholder 3">
            <a:extLst>
              <a:ext uri="{FF2B5EF4-FFF2-40B4-BE49-F238E27FC236}">
                <a16:creationId xmlns:a16="http://schemas.microsoft.com/office/drawing/2014/main" xmlns="" id="{DE7D35A4-9BDC-724A-B069-035FBDF15354}"/>
              </a:ext>
            </a:extLst>
          </p:cNvPr>
          <p:cNvSpPr>
            <a:spLocks noGrp="1"/>
          </p:cNvSpPr>
          <p:nvPr>
            <p:ph type="ftr" sz="quarter" idx="11"/>
          </p:nvPr>
        </p:nvSpPr>
        <p:spPr/>
        <p:txBody>
          <a:bodyPr/>
          <a:lstStyle/>
          <a:p>
            <a:r>
              <a:rPr lang="en-US"/>
              <a:t>©2017 MicroEssentialLaboratory</a:t>
            </a:r>
            <a:endParaRPr lang="en-US" dirty="0"/>
          </a:p>
        </p:txBody>
      </p:sp>
      <p:pic>
        <p:nvPicPr>
          <p:cNvPr id="6" name="Content Placeholder 5">
            <a:extLst>
              <a:ext uri="{FF2B5EF4-FFF2-40B4-BE49-F238E27FC236}">
                <a16:creationId xmlns:a16="http://schemas.microsoft.com/office/drawing/2014/main" xmlns="" id="{2CAE2055-05B7-49A9-848D-B3CAC17603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292" y="5066301"/>
            <a:ext cx="10515600" cy="1290049"/>
          </a:xfrm>
          <a:prstGeom prst="rect">
            <a:avLst/>
          </a:prstGeom>
        </p:spPr>
      </p:pic>
      <p:sp>
        <p:nvSpPr>
          <p:cNvPr id="8" name="TextBox 7">
            <a:extLst>
              <a:ext uri="{FF2B5EF4-FFF2-40B4-BE49-F238E27FC236}">
                <a16:creationId xmlns:a16="http://schemas.microsoft.com/office/drawing/2014/main" xmlns="" id="{8771DDF9-5F11-45E0-BEB6-36F9A0A4399C}"/>
              </a:ext>
            </a:extLst>
          </p:cNvPr>
          <p:cNvSpPr txBox="1"/>
          <p:nvPr/>
        </p:nvSpPr>
        <p:spPr>
          <a:xfrm>
            <a:off x="967292" y="1534571"/>
            <a:ext cx="10386508" cy="3788858"/>
          </a:xfrm>
          <a:prstGeom prst="rect">
            <a:avLst/>
          </a:prstGeom>
          <a:noFill/>
        </p:spPr>
        <p:txBody>
          <a:bodyPr wrap="square">
            <a:spAutoFit/>
          </a:bodyPr>
          <a:lstStyle/>
          <a:p>
            <a:pPr marL="457200" indent="-457200">
              <a:lnSpc>
                <a:spcPct val="150000"/>
              </a:lnSpc>
              <a:buFont typeface="+mj-lt"/>
              <a:buAutoNum type="arabicPeriod"/>
            </a:pPr>
            <a:r>
              <a:rPr lang="en-US" sz="1800" dirty="0">
                <a:latin typeface="Gotham-Book" charset="0"/>
                <a:ea typeface="Gotham-Book" charset="0"/>
                <a:cs typeface="Gotham-Book" charset="0"/>
              </a:rPr>
              <a:t>New Chemicals being seen in use;</a:t>
            </a:r>
          </a:p>
          <a:p>
            <a:pPr marL="914400" lvl="1" indent="-457200">
              <a:lnSpc>
                <a:spcPct val="150000"/>
              </a:lnSpc>
              <a:buFont typeface="Arial" panose="020B0604020202020204" pitchFamily="34" charset="0"/>
              <a:buChar char="•"/>
            </a:pPr>
            <a:r>
              <a:rPr lang="en-US" b="0" i="0" dirty="0">
                <a:effectLst/>
                <a:latin typeface="Gotham-Book"/>
              </a:rPr>
              <a:t>Hypochlorous Acid (HOCL)</a:t>
            </a:r>
          </a:p>
          <a:p>
            <a:pPr marL="914400" lvl="1" indent="-457200">
              <a:lnSpc>
                <a:spcPct val="150000"/>
              </a:lnSpc>
              <a:buFont typeface="Arial" panose="020B0604020202020204" pitchFamily="34" charset="0"/>
              <a:buChar char="•"/>
            </a:pPr>
            <a:r>
              <a:rPr lang="en-US" dirty="0">
                <a:latin typeface="Gotham-Book"/>
              </a:rPr>
              <a:t>Hydrogen Peroxide</a:t>
            </a:r>
          </a:p>
          <a:p>
            <a:pPr marL="914400" lvl="1" indent="-457200">
              <a:lnSpc>
                <a:spcPct val="150000"/>
              </a:lnSpc>
              <a:buFont typeface="Arial" panose="020B0604020202020204" pitchFamily="34" charset="0"/>
              <a:buChar char="•"/>
            </a:pPr>
            <a:r>
              <a:rPr lang="en-US" dirty="0">
                <a:latin typeface="Gotham-Book"/>
              </a:rPr>
              <a:t>Peracetic Acid </a:t>
            </a:r>
          </a:p>
          <a:p>
            <a:pPr marL="914400" lvl="1" indent="-457200">
              <a:lnSpc>
                <a:spcPct val="150000"/>
              </a:lnSpc>
              <a:buFont typeface="Arial" panose="020B0604020202020204" pitchFamily="34" charset="0"/>
              <a:buChar char="•"/>
            </a:pPr>
            <a:r>
              <a:rPr lang="en-US" dirty="0">
                <a:latin typeface="Gotham-Book"/>
              </a:rPr>
              <a:t>High Range Quat solutions and sprays (Lysol)</a:t>
            </a:r>
            <a:endParaRPr lang="en-US" dirty="0">
              <a:latin typeface="Gotham-Book" charset="0"/>
              <a:ea typeface="Gotham-Book" charset="0"/>
              <a:cs typeface="Gotham-Book" charset="0"/>
            </a:endParaRPr>
          </a:p>
          <a:p>
            <a:pPr marL="457200" indent="-457200">
              <a:lnSpc>
                <a:spcPct val="150000"/>
              </a:lnSpc>
              <a:buFont typeface="+mj-lt"/>
              <a:buAutoNum type="arabicPeriod"/>
            </a:pPr>
            <a:r>
              <a:rPr lang="en-US" sz="1800" dirty="0">
                <a:latin typeface="Gotham-Book" charset="0"/>
                <a:ea typeface="Gotham-Book" charset="0"/>
                <a:cs typeface="Gotham-Book" charset="0"/>
              </a:rPr>
              <a:t>Disinfecting vs Sanitizing food contact surfaces</a:t>
            </a:r>
          </a:p>
          <a:p>
            <a:pPr marL="914400" lvl="1" indent="-457200">
              <a:lnSpc>
                <a:spcPct val="150000"/>
              </a:lnSpc>
              <a:buFont typeface="Arial" panose="020B0604020202020204" pitchFamily="34" charset="0"/>
              <a:buChar char="•"/>
            </a:pPr>
            <a:r>
              <a:rPr lang="en-US" dirty="0">
                <a:latin typeface="Gotham-Book" charset="0"/>
                <a:ea typeface="Gotham-Book" charset="0"/>
                <a:cs typeface="Gotham-Book" charset="0"/>
              </a:rPr>
              <a:t>Food service establishments think using more chemical is better</a:t>
            </a:r>
          </a:p>
          <a:p>
            <a:pPr marL="914400" lvl="1" indent="-457200">
              <a:lnSpc>
                <a:spcPct val="150000"/>
              </a:lnSpc>
              <a:buFont typeface="Arial" panose="020B0604020202020204" pitchFamily="34" charset="0"/>
              <a:buChar char="•"/>
            </a:pPr>
            <a:r>
              <a:rPr lang="en-US" dirty="0">
                <a:latin typeface="Gotham-Book" charset="0"/>
                <a:ea typeface="Gotham-Book" charset="0"/>
                <a:cs typeface="Gotham-Book" charset="0"/>
              </a:rPr>
              <a:t>Use of RTU products is on the rise, but are these solutions OK to use?</a:t>
            </a:r>
          </a:p>
          <a:p>
            <a:pPr marL="914400" lvl="1" indent="-457200">
              <a:lnSpc>
                <a:spcPct val="150000"/>
              </a:lnSpc>
              <a:buFont typeface="Arial" panose="020B0604020202020204" pitchFamily="34" charset="0"/>
              <a:buChar char="•"/>
            </a:pPr>
            <a:endParaRPr lang="en-US" dirty="0">
              <a:latin typeface="Gotham-Book" charset="0"/>
              <a:ea typeface="Gotham-Book" charset="0"/>
              <a:cs typeface="Gotham-Book" charset="0"/>
            </a:endParaRPr>
          </a:p>
        </p:txBody>
      </p:sp>
    </p:spTree>
    <p:extLst>
      <p:ext uri="{BB962C8B-B14F-4D97-AF65-F5344CB8AC3E}">
        <p14:creationId xmlns:p14="http://schemas.microsoft.com/office/powerpoint/2010/main" val="3613084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22" name="Title 1"/>
          <p:cNvSpPr>
            <a:spLocks noGrp="1"/>
          </p:cNvSpPr>
          <p:nvPr>
            <p:ph type="ctrTitle"/>
          </p:nvPr>
        </p:nvSpPr>
        <p:spPr>
          <a:xfrm>
            <a:off x="431800" y="3019"/>
            <a:ext cx="3784600" cy="1355882"/>
          </a:xfrm>
        </p:spPr>
        <p:txBody>
          <a:bodyPr/>
          <a:lstStyle/>
          <a:p>
            <a:pPr algn="l"/>
            <a:r>
              <a:rPr lang="en-US" dirty="0">
                <a:solidFill>
                  <a:srgbClr val="0070C0"/>
                </a:solidFill>
                <a:latin typeface="Gotham-Book" charset="0"/>
                <a:ea typeface="Gotham-Book" charset="0"/>
                <a:cs typeface="Gotham-Book" charset="0"/>
              </a:rPr>
              <a:t>Review</a:t>
            </a:r>
          </a:p>
        </p:txBody>
      </p:sp>
      <p:sp>
        <p:nvSpPr>
          <p:cNvPr id="23" name="TextBox 22"/>
          <p:cNvSpPr txBox="1"/>
          <p:nvPr/>
        </p:nvSpPr>
        <p:spPr>
          <a:xfrm>
            <a:off x="609600" y="1574800"/>
            <a:ext cx="9621520" cy="3785652"/>
          </a:xfrm>
          <a:prstGeom prst="rect">
            <a:avLst/>
          </a:prstGeom>
          <a:noFill/>
        </p:spPr>
        <p:txBody>
          <a:bodyPr wrap="square" rtlCol="0">
            <a:spAutoFit/>
          </a:bodyPr>
          <a:lstStyle/>
          <a:p>
            <a:r>
              <a:rPr lang="en-US" sz="2000" dirty="0">
                <a:latin typeface="Gotham-Book" charset="0"/>
                <a:ea typeface="Gotham-Book" charset="0"/>
                <a:cs typeface="Gotham-Book" charset="0"/>
              </a:rPr>
              <a:t>Why are we discussing restaurants???</a:t>
            </a:r>
          </a:p>
          <a:p>
            <a:endParaRPr lang="en-US" sz="2000" dirty="0">
              <a:latin typeface="Gotham-Book" charset="0"/>
              <a:ea typeface="Gotham-Book" charset="0"/>
              <a:cs typeface="Gotham-Book" charset="0"/>
            </a:endParaRPr>
          </a:p>
          <a:p>
            <a:pPr marL="342900" indent="-342900">
              <a:buFont typeface="Arial" panose="020B0604020202020204" pitchFamily="34" charset="0"/>
              <a:buChar char="•"/>
            </a:pPr>
            <a:r>
              <a:rPr lang="en-US" sz="2000" dirty="0">
                <a:latin typeface="Gotham-Book" charset="0"/>
                <a:ea typeface="Gotham-Book" charset="0"/>
                <a:cs typeface="Gotham-Book" charset="0"/>
              </a:rPr>
              <a:t>They receive little to no training on sanitizing and even less on testing</a:t>
            </a:r>
          </a:p>
          <a:p>
            <a:pPr marL="342900" indent="-342900">
              <a:buFont typeface="Arial" panose="020B0604020202020204" pitchFamily="34" charset="0"/>
              <a:buChar char="•"/>
            </a:pPr>
            <a:r>
              <a:rPr lang="en-US" sz="2000" dirty="0">
                <a:latin typeface="Gotham-Book" charset="0"/>
                <a:ea typeface="Gotham-Book" charset="0"/>
                <a:cs typeface="Gotham-Book" charset="0"/>
              </a:rPr>
              <a:t>What happens if the person that showed them how to do the test, did the test wrong?</a:t>
            </a:r>
          </a:p>
          <a:p>
            <a:pPr marL="342900" indent="-342900">
              <a:buFont typeface="Arial" panose="020B0604020202020204" pitchFamily="34" charset="0"/>
              <a:buChar char="•"/>
            </a:pPr>
            <a:r>
              <a:rPr lang="en-US" sz="2000" dirty="0">
                <a:latin typeface="Gotham-Book" charset="0"/>
                <a:ea typeface="Gotham-Book" charset="0"/>
                <a:cs typeface="Gotham-Book" charset="0"/>
              </a:rPr>
              <a:t>In most small local establishments, they don’t even really know what they are using</a:t>
            </a:r>
          </a:p>
          <a:p>
            <a:pPr marL="1257300" lvl="2" indent="-342900">
              <a:buFont typeface="Arial" panose="020B0604020202020204" pitchFamily="34" charset="0"/>
              <a:buChar char="•"/>
            </a:pPr>
            <a:r>
              <a:rPr lang="en-US" sz="2000" dirty="0">
                <a:latin typeface="Gotham-Book" charset="0"/>
                <a:ea typeface="Gotham-Book" charset="0"/>
                <a:cs typeface="Gotham-Book" charset="0"/>
              </a:rPr>
              <a:t>Bleach </a:t>
            </a:r>
          </a:p>
          <a:p>
            <a:pPr marL="1257300" lvl="2" indent="-342900">
              <a:buFont typeface="Arial" panose="020B0604020202020204" pitchFamily="34" charset="0"/>
              <a:buChar char="•"/>
            </a:pPr>
            <a:r>
              <a:rPr lang="en-US" sz="2000" dirty="0">
                <a:latin typeface="Gotham-Book" charset="0"/>
                <a:ea typeface="Gotham-Book" charset="0"/>
                <a:cs typeface="Gotham-Book" charset="0"/>
              </a:rPr>
              <a:t>Quats</a:t>
            </a:r>
          </a:p>
          <a:p>
            <a:pPr marL="1714500" lvl="3" indent="-342900">
              <a:buFont typeface="Arial" panose="020B0604020202020204" pitchFamily="34" charset="0"/>
              <a:buChar char="•"/>
            </a:pPr>
            <a:r>
              <a:rPr lang="en-US" sz="2000" dirty="0">
                <a:latin typeface="Gotham-Book" charset="0"/>
                <a:ea typeface="Gotham-Book" charset="0"/>
                <a:cs typeface="Gotham-Book" charset="0"/>
              </a:rPr>
              <a:t>2 chain</a:t>
            </a:r>
          </a:p>
          <a:p>
            <a:pPr marL="1714500" lvl="3" indent="-342900">
              <a:buFont typeface="Arial" panose="020B0604020202020204" pitchFamily="34" charset="0"/>
              <a:buChar char="•"/>
            </a:pPr>
            <a:r>
              <a:rPr lang="en-US" sz="2000" dirty="0">
                <a:latin typeface="Gotham-Book" charset="0"/>
                <a:ea typeface="Gotham-Book" charset="0"/>
                <a:cs typeface="Gotham-Book" charset="0"/>
              </a:rPr>
              <a:t>4 chain</a:t>
            </a:r>
          </a:p>
          <a:p>
            <a:pPr marL="1257300" lvl="2" indent="-342900">
              <a:buFont typeface="Arial" panose="020B0604020202020204" pitchFamily="34" charset="0"/>
              <a:buChar char="•"/>
            </a:pPr>
            <a:r>
              <a:rPr lang="en-US" sz="2000" dirty="0">
                <a:latin typeface="Gotham-Book" charset="0"/>
                <a:ea typeface="Gotham-Book" charset="0"/>
                <a:cs typeface="Gotham-Book" charset="0"/>
              </a:rPr>
              <a:t>Other newer chemicals</a:t>
            </a:r>
          </a:p>
          <a:p>
            <a:pPr marL="342900" indent="-342900">
              <a:buFont typeface="Arial" panose="020B0604020202020204" pitchFamily="34" charset="0"/>
              <a:buChar char="•"/>
            </a:pPr>
            <a:r>
              <a:rPr lang="en-US" sz="2000" dirty="0">
                <a:latin typeface="Gotham-Book" charset="0"/>
                <a:ea typeface="Gotham-Book" charset="0"/>
                <a:cs typeface="Gotham-Book" charset="0"/>
              </a:rPr>
              <a:t>It is a confusing time for regulators on the chemicals, it is even worse for end users</a:t>
            </a:r>
          </a:p>
          <a:p>
            <a:pPr marL="342900" indent="-342900">
              <a:buFont typeface="Arial" panose="020B0604020202020204" pitchFamily="34" charset="0"/>
              <a:buChar char="•"/>
            </a:pPr>
            <a:endParaRPr lang="en-US" sz="2000" dirty="0">
              <a:latin typeface="Gotham-Book" charset="0"/>
              <a:ea typeface="Gotham-Book" charset="0"/>
              <a:cs typeface="Gotham-Book" charset="0"/>
            </a:endParaRPr>
          </a:p>
        </p:txBody>
      </p:sp>
    </p:spTree>
    <p:extLst>
      <p:ext uri="{BB962C8B-B14F-4D97-AF65-F5344CB8AC3E}">
        <p14:creationId xmlns:p14="http://schemas.microsoft.com/office/powerpoint/2010/main" val="143983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 calcmode="lin" valueType="num">
                                      <p:cBhvr additive="base">
                                        <p:cTn id="1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anim calcmode="lin" valueType="num">
                                      <p:cBhvr additive="base">
                                        <p:cTn id="1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xEl>
                                              <p:pRg st="4" end="4"/>
                                            </p:txEl>
                                          </p:spTgt>
                                        </p:tgtEl>
                                        <p:attrNameLst>
                                          <p:attrName>style.visibility</p:attrName>
                                        </p:attrNameLst>
                                      </p:cBhvr>
                                      <p:to>
                                        <p:strVal val="visible"/>
                                      </p:to>
                                    </p:set>
                                    <p:anim calcmode="lin" valueType="num">
                                      <p:cBhvr additive="base">
                                        <p:cTn id="25"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anim calcmode="lin" valueType="num">
                                      <p:cBhvr additive="base">
                                        <p:cTn id="31"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 calcmode="lin" valueType="num">
                                      <p:cBhvr additive="base">
                                        <p:cTn id="37"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xEl>
                                              <p:pRg st="7" end="7"/>
                                            </p:txEl>
                                          </p:spTgt>
                                        </p:tgtEl>
                                        <p:attrNameLst>
                                          <p:attrName>style.visibility</p:attrName>
                                        </p:attrNameLst>
                                      </p:cBhvr>
                                      <p:to>
                                        <p:strVal val="visible"/>
                                      </p:to>
                                    </p:set>
                                    <p:anim calcmode="lin" valueType="num">
                                      <p:cBhvr additive="base">
                                        <p:cTn id="43" dur="50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xEl>
                                              <p:pRg st="8" end="8"/>
                                            </p:txEl>
                                          </p:spTgt>
                                        </p:tgtEl>
                                        <p:attrNameLst>
                                          <p:attrName>style.visibility</p:attrName>
                                        </p:attrNameLst>
                                      </p:cBhvr>
                                      <p:to>
                                        <p:strVal val="visible"/>
                                      </p:to>
                                    </p:set>
                                    <p:anim calcmode="lin" valueType="num">
                                      <p:cBhvr additive="base">
                                        <p:cTn id="49" dur="500" fill="hold"/>
                                        <p:tgtEl>
                                          <p:spTgt spid="2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xEl>
                                              <p:pRg st="9" end="9"/>
                                            </p:txEl>
                                          </p:spTgt>
                                        </p:tgtEl>
                                        <p:attrNameLst>
                                          <p:attrName>style.visibility</p:attrName>
                                        </p:attrNameLst>
                                      </p:cBhvr>
                                      <p:to>
                                        <p:strVal val="visible"/>
                                      </p:to>
                                    </p:set>
                                    <p:anim calcmode="lin" valueType="num">
                                      <p:cBhvr additive="base">
                                        <p:cTn id="55" dur="500" fill="hold"/>
                                        <p:tgtEl>
                                          <p:spTgt spid="2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xEl>
                                              <p:pRg st="10" end="10"/>
                                            </p:txEl>
                                          </p:spTgt>
                                        </p:tgtEl>
                                        <p:attrNameLst>
                                          <p:attrName>style.visibility</p:attrName>
                                        </p:attrNameLst>
                                      </p:cBhvr>
                                      <p:to>
                                        <p:strVal val="visible"/>
                                      </p:to>
                                    </p:set>
                                    <p:anim calcmode="lin" valueType="num">
                                      <p:cBhvr additive="base">
                                        <p:cTn id="61" dur="500" fill="hold"/>
                                        <p:tgtEl>
                                          <p:spTgt spid="23">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0" name="Title 1"/>
          <p:cNvSpPr txBox="1">
            <a:spLocks/>
          </p:cNvSpPr>
          <p:nvPr/>
        </p:nvSpPr>
        <p:spPr>
          <a:xfrm>
            <a:off x="939800" y="453764"/>
            <a:ext cx="9893299" cy="9541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FF0000"/>
                </a:solidFill>
                <a:latin typeface="Gotham-Medium" charset="0"/>
                <a:ea typeface="Gotham-Medium" charset="0"/>
                <a:cs typeface="Gotham-Medium" charset="0"/>
              </a:rPr>
              <a:t>We thank you for protecting public health!</a:t>
            </a:r>
          </a:p>
          <a:p>
            <a:endParaRPr lang="en-US" sz="3200" dirty="0">
              <a:solidFill>
                <a:srgbClr val="0070C0"/>
              </a:solidFill>
              <a:latin typeface="Gotham-Medium" charset="0"/>
              <a:ea typeface="Gotham-Medium" charset="0"/>
              <a:cs typeface="Gotham-Medium" charset="0"/>
            </a:endParaRPr>
          </a:p>
        </p:txBody>
      </p:sp>
      <p:sp>
        <p:nvSpPr>
          <p:cNvPr id="21" name="Footer Placeholder 3"/>
          <p:cNvSpPr>
            <a:spLocks noGrp="1"/>
          </p:cNvSpPr>
          <p:nvPr>
            <p:ph type="ftr" sz="quarter" idx="11"/>
          </p:nvPr>
        </p:nvSpPr>
        <p:spPr>
          <a:xfrm>
            <a:off x="4038600" y="6356350"/>
            <a:ext cx="4114800" cy="365125"/>
          </a:xfrm>
        </p:spPr>
        <p:txBody>
          <a:bodyPr/>
          <a:lstStyle/>
          <a:p>
            <a:r>
              <a:rPr lang="en-US" dirty="0"/>
              <a:t>©2017 </a:t>
            </a:r>
            <a:r>
              <a:rPr lang="en-US" dirty="0" err="1"/>
              <a:t>MicroEssentialLaboratory</a:t>
            </a:r>
            <a:endParaRPr lang="en-US" dirty="0"/>
          </a:p>
        </p:txBody>
      </p:sp>
      <p:sp>
        <p:nvSpPr>
          <p:cNvPr id="3" name="Rectangle 2">
            <a:extLst>
              <a:ext uri="{FF2B5EF4-FFF2-40B4-BE49-F238E27FC236}">
                <a16:creationId xmlns:a16="http://schemas.microsoft.com/office/drawing/2014/main" xmlns="" id="{F3D82D19-2FC1-45AB-AE9C-5D834A0C01AC}"/>
              </a:ext>
            </a:extLst>
          </p:cNvPr>
          <p:cNvSpPr/>
          <p:nvPr/>
        </p:nvSpPr>
        <p:spPr>
          <a:xfrm>
            <a:off x="6946900" y="3406767"/>
            <a:ext cx="4365606" cy="2831544"/>
          </a:xfrm>
          <a:prstGeom prst="rect">
            <a:avLst/>
          </a:prstGeom>
        </p:spPr>
        <p:txBody>
          <a:bodyPr wrap="square">
            <a:spAutoFit/>
          </a:bodyPr>
          <a:lstStyle/>
          <a:p>
            <a:pPr algn="ctr"/>
            <a:endParaRPr lang="en-US" dirty="0">
              <a:solidFill>
                <a:srgbClr val="000000"/>
              </a:solidFill>
              <a:latin typeface="Calibri" panose="020F0502020204030204" pitchFamily="34" charset="0"/>
              <a:ea typeface="Times New Roman" panose="02020603050405020304" pitchFamily="18" charset="0"/>
            </a:endParaRPr>
          </a:p>
          <a:p>
            <a:pPr algn="ctr"/>
            <a:r>
              <a:rPr lang="en-US" sz="2000" dirty="0"/>
              <a:t>Rob Lynch</a:t>
            </a:r>
          </a:p>
          <a:p>
            <a:pPr algn="ctr"/>
            <a:r>
              <a:rPr lang="en-US" sz="2000" dirty="0"/>
              <a:t>Director of Sales and Technical Services</a:t>
            </a:r>
          </a:p>
          <a:p>
            <a:pPr algn="ctr"/>
            <a:r>
              <a:rPr lang="en-US" sz="2000" dirty="0"/>
              <a:t>Micro Essential Laboratory, Inc.</a:t>
            </a:r>
            <a:br>
              <a:rPr lang="en-US" sz="2000" dirty="0"/>
            </a:br>
            <a:r>
              <a:rPr lang="en-US" sz="2000" dirty="0"/>
              <a:t>4224 Avenue H • Brooklyn, NY 11210</a:t>
            </a:r>
          </a:p>
          <a:p>
            <a:pPr algn="ctr"/>
            <a:r>
              <a:rPr lang="en-US" sz="2000" dirty="0">
                <a:solidFill>
                  <a:srgbClr val="0070C0"/>
                </a:solidFill>
                <a:hlinkClick r:id="rId4">
                  <a:extLst>
                    <a:ext uri="{A12FA001-AC4F-418D-AE19-62706E023703}">
                      <ahyp:hlinkClr xmlns:ahyp="http://schemas.microsoft.com/office/drawing/2018/hyperlinkcolor" xmlns="" val="tx"/>
                    </a:ext>
                  </a:extLst>
                </a:hlinkClick>
              </a:rPr>
              <a:t>rob@microessentiallab.com</a:t>
            </a:r>
            <a:endParaRPr lang="en-US" sz="2000" dirty="0">
              <a:solidFill>
                <a:srgbClr val="0070C0"/>
              </a:solidFill>
            </a:endParaRPr>
          </a:p>
          <a:p>
            <a:pPr algn="ctr"/>
            <a:r>
              <a:rPr lang="en-US" sz="2000" dirty="0"/>
              <a:t>718-928-2913</a:t>
            </a:r>
            <a:br>
              <a:rPr lang="en-US" sz="2000" dirty="0"/>
            </a:br>
            <a:r>
              <a:rPr lang="en-US" sz="2000" dirty="0"/>
              <a:t/>
            </a:r>
            <a:br>
              <a:rPr lang="en-US" sz="2000" dirty="0"/>
            </a:br>
            <a:endParaRPr lang="en-US" sz="2000" dirty="0"/>
          </a:p>
        </p:txBody>
      </p:sp>
      <p:pic>
        <p:nvPicPr>
          <p:cNvPr id="7" name="Picture 6">
            <a:extLst>
              <a:ext uri="{FF2B5EF4-FFF2-40B4-BE49-F238E27FC236}">
                <a16:creationId xmlns:a16="http://schemas.microsoft.com/office/drawing/2014/main" xmlns="" id="{39354787-CBC3-43D9-8F4F-610277630D28}"/>
              </a:ext>
            </a:extLst>
          </p:cNvPr>
          <p:cNvPicPr>
            <a:picLocks noChangeAspect="1"/>
          </p:cNvPicPr>
          <p:nvPr/>
        </p:nvPicPr>
        <p:blipFill>
          <a:blip r:embed="rId5"/>
          <a:stretch>
            <a:fillRect/>
          </a:stretch>
        </p:blipFill>
        <p:spPr>
          <a:xfrm>
            <a:off x="4038600" y="2074915"/>
            <a:ext cx="4550494" cy="1331852"/>
          </a:xfrm>
          <a:prstGeom prst="rect">
            <a:avLst/>
          </a:prstGeom>
        </p:spPr>
      </p:pic>
    </p:spTree>
    <p:extLst>
      <p:ext uri="{BB962C8B-B14F-4D97-AF65-F5344CB8AC3E}">
        <p14:creationId xmlns:p14="http://schemas.microsoft.com/office/powerpoint/2010/main" val="1069711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431800" y="172235"/>
            <a:ext cx="10553700" cy="1355882"/>
          </a:xfrm>
        </p:spPr>
        <p:txBody>
          <a:bodyPr>
            <a:normAutofit fontScale="90000"/>
          </a:bodyPr>
          <a:lstStyle/>
          <a:p>
            <a:pPr algn="l"/>
            <a:r>
              <a:rPr lang="en-US" dirty="0">
                <a:solidFill>
                  <a:srgbClr val="0070C0"/>
                </a:solidFill>
                <a:latin typeface="Gotham-Book" charset="0"/>
                <a:ea typeface="Gotham-Book" charset="0"/>
                <a:cs typeface="Gotham-Book" charset="0"/>
              </a:rPr>
              <a:t>So, what is a restaurants motivation to use it…</a:t>
            </a:r>
          </a:p>
        </p:txBody>
      </p:sp>
      <p:sp>
        <p:nvSpPr>
          <p:cNvPr id="3" name="TextBox 2"/>
          <p:cNvSpPr txBox="1"/>
          <p:nvPr/>
        </p:nvSpPr>
        <p:spPr>
          <a:xfrm>
            <a:off x="1669473" y="1358901"/>
            <a:ext cx="10370425" cy="4282391"/>
          </a:xfrm>
          <a:prstGeom prst="rect">
            <a:avLst/>
          </a:prstGeom>
          <a:noFill/>
        </p:spPr>
        <p:txBody>
          <a:bodyPr wrap="square" rtlCol="0">
            <a:spAutoFit/>
          </a:bodyPr>
          <a:lstStyle/>
          <a:p>
            <a:endParaRPr lang="en-US" sz="2400" dirty="0">
              <a:latin typeface="Gotham-Book" charset="0"/>
              <a:ea typeface="Gotham-Book" charset="0"/>
              <a:cs typeface="Gotham-Book" charset="0"/>
            </a:endParaRPr>
          </a:p>
          <a:p>
            <a:pPr lvl="2">
              <a:lnSpc>
                <a:spcPct val="150000"/>
              </a:lnSpc>
            </a:pPr>
            <a:r>
              <a:rPr lang="en-US" sz="2400" dirty="0">
                <a:latin typeface="Gotham-Book" charset="0"/>
                <a:ea typeface="Gotham-Book" charset="0"/>
                <a:cs typeface="Gotham-Book" charset="0"/>
              </a:rPr>
              <a:t>Besides being a part of the health code, what will make a food service establishment use it regularly… </a:t>
            </a:r>
          </a:p>
          <a:p>
            <a:pPr marL="1371600" lvl="2" indent="-457200">
              <a:lnSpc>
                <a:spcPct val="150000"/>
              </a:lnSpc>
              <a:buFont typeface="+mj-lt"/>
              <a:buAutoNum type="arabicPeriod"/>
            </a:pPr>
            <a:r>
              <a:rPr lang="en-US" sz="2400" dirty="0">
                <a:latin typeface="Gotham-Book" charset="0"/>
                <a:ea typeface="Gotham-Book" charset="0"/>
                <a:cs typeface="Gotham-Book" charset="0"/>
              </a:rPr>
              <a:t>Contain Chemical costs by using the correct amount</a:t>
            </a:r>
          </a:p>
          <a:p>
            <a:pPr marL="1371600" lvl="2" indent="-457200">
              <a:lnSpc>
                <a:spcPct val="150000"/>
              </a:lnSpc>
              <a:buFont typeface="+mj-lt"/>
              <a:buAutoNum type="arabicPeriod"/>
            </a:pPr>
            <a:r>
              <a:rPr lang="en-US" sz="2400" dirty="0">
                <a:latin typeface="Gotham-Book" charset="0"/>
                <a:ea typeface="Gotham-Book" charset="0"/>
                <a:cs typeface="Gotham-Book" charset="0"/>
              </a:rPr>
              <a:t>Ensure the safety of customer and staff</a:t>
            </a:r>
          </a:p>
          <a:p>
            <a:pPr marL="1371600" lvl="2" indent="-457200">
              <a:lnSpc>
                <a:spcPct val="150000"/>
              </a:lnSpc>
              <a:buFont typeface="+mj-lt"/>
              <a:buAutoNum type="arabicPeriod"/>
            </a:pPr>
            <a:r>
              <a:rPr lang="en-US" sz="2400" dirty="0">
                <a:latin typeface="Gotham-Book" charset="0"/>
                <a:ea typeface="Gotham-Book" charset="0"/>
                <a:cs typeface="Gotham-Book" charset="0"/>
              </a:rPr>
              <a:t>Make sure they are not contaminating their food with chemical taste </a:t>
            </a:r>
          </a:p>
          <a:p>
            <a:pPr marL="1371600" lvl="2" indent="-457200">
              <a:lnSpc>
                <a:spcPct val="150000"/>
              </a:lnSpc>
              <a:buFont typeface="+mj-lt"/>
              <a:buAutoNum type="arabicPeriod"/>
            </a:pPr>
            <a:r>
              <a:rPr lang="en-US" sz="2400" dirty="0">
                <a:latin typeface="Gotham-Book" charset="0"/>
                <a:ea typeface="Gotham-Book" charset="0"/>
                <a:cs typeface="Gotham-Book" charset="0"/>
              </a:rPr>
              <a:t>One less violation on food safety inspection</a:t>
            </a:r>
          </a:p>
          <a:p>
            <a:pPr marL="1371600" lvl="2" indent="-457200">
              <a:lnSpc>
                <a:spcPct val="150000"/>
              </a:lnSpc>
              <a:buFont typeface="+mj-lt"/>
              <a:buAutoNum type="arabicPeriod"/>
            </a:pPr>
            <a:r>
              <a:rPr lang="en-US" sz="2400" dirty="0">
                <a:latin typeface="Gotham-Book" charset="0"/>
                <a:ea typeface="Gotham-Book" charset="0"/>
                <a:cs typeface="Gotham-Book" charset="0"/>
              </a:rPr>
              <a:t>Keep out of the NEWS!...Chipotle</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5" name="Picture 4">
            <a:extLst>
              <a:ext uri="{FF2B5EF4-FFF2-40B4-BE49-F238E27FC236}">
                <a16:creationId xmlns:a16="http://schemas.microsoft.com/office/drawing/2014/main" xmlns="" id="{1668B4A1-0E9F-4DC6-B8B1-2F20DE1C1585}"/>
              </a:ext>
            </a:extLst>
          </p:cNvPr>
          <p:cNvPicPr>
            <a:picLocks noChangeAspect="1"/>
          </p:cNvPicPr>
          <p:nvPr/>
        </p:nvPicPr>
        <p:blipFill>
          <a:blip r:embed="rId4"/>
          <a:stretch>
            <a:fillRect/>
          </a:stretch>
        </p:blipFill>
        <p:spPr>
          <a:xfrm>
            <a:off x="152102" y="3817151"/>
            <a:ext cx="2442004" cy="1836812"/>
          </a:xfrm>
          <a:prstGeom prst="rect">
            <a:avLst/>
          </a:prstGeom>
        </p:spPr>
      </p:pic>
    </p:spTree>
    <p:extLst>
      <p:ext uri="{BB962C8B-B14F-4D97-AF65-F5344CB8AC3E}">
        <p14:creationId xmlns:p14="http://schemas.microsoft.com/office/powerpoint/2010/main" val="2738008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431800" y="172235"/>
            <a:ext cx="10553700" cy="1355882"/>
          </a:xfrm>
        </p:spPr>
        <p:txBody>
          <a:bodyPr>
            <a:normAutofit fontScale="90000"/>
          </a:bodyPr>
          <a:lstStyle/>
          <a:p>
            <a:r>
              <a:rPr lang="en-US" dirty="0">
                <a:solidFill>
                  <a:srgbClr val="0070C0"/>
                </a:solidFill>
                <a:latin typeface="Gotham-Book" charset="0"/>
                <a:ea typeface="Gotham-Book" charset="0"/>
                <a:cs typeface="Gotham-Book" charset="0"/>
              </a:rPr>
              <a:t>Chipotle</a:t>
            </a:r>
            <a:br>
              <a:rPr lang="en-US" dirty="0">
                <a:solidFill>
                  <a:srgbClr val="0070C0"/>
                </a:solidFill>
                <a:latin typeface="Gotham-Book" charset="0"/>
                <a:ea typeface="Gotham-Book" charset="0"/>
                <a:cs typeface="Gotham-Book" charset="0"/>
              </a:rPr>
            </a:br>
            <a:r>
              <a:rPr lang="en-US" dirty="0">
                <a:solidFill>
                  <a:srgbClr val="0070C0"/>
                </a:solidFill>
                <a:latin typeface="Gotham-Book" charset="0"/>
                <a:ea typeface="Gotham-Book" charset="0"/>
                <a:cs typeface="Gotham-Book" charset="0"/>
              </a:rPr>
              <a:t>Avoidable Food Borne Illness</a:t>
            </a:r>
          </a:p>
        </p:txBody>
      </p:sp>
      <p:sp>
        <p:nvSpPr>
          <p:cNvPr id="3" name="TextBox 2"/>
          <p:cNvSpPr txBox="1"/>
          <p:nvPr/>
        </p:nvSpPr>
        <p:spPr>
          <a:xfrm>
            <a:off x="798032" y="1564803"/>
            <a:ext cx="10370425" cy="3728393"/>
          </a:xfrm>
          <a:prstGeom prst="rect">
            <a:avLst/>
          </a:prstGeom>
          <a:noFill/>
        </p:spPr>
        <p:txBody>
          <a:bodyPr wrap="square" rtlCol="0">
            <a:spAutoFit/>
          </a:bodyPr>
          <a:lstStyle/>
          <a:p>
            <a:endParaRPr lang="en-US" sz="2400" dirty="0">
              <a:latin typeface="Gotham-Book" charset="0"/>
              <a:ea typeface="Gotham-Book" charset="0"/>
              <a:cs typeface="Gotham-Book" charset="0"/>
            </a:endParaRPr>
          </a:p>
          <a:p>
            <a:pPr lvl="2">
              <a:lnSpc>
                <a:spcPct val="150000"/>
              </a:lnSpc>
            </a:pPr>
            <a:r>
              <a:rPr lang="en-US" sz="2400" dirty="0">
                <a:latin typeface="Gotham-Book" charset="0"/>
                <a:ea typeface="Gotham-Book" charset="0"/>
                <a:cs typeface="Gotham-Book" charset="0"/>
              </a:rPr>
              <a:t> </a:t>
            </a:r>
          </a:p>
          <a:p>
            <a:pPr marL="1371600" lvl="2" indent="-457200">
              <a:lnSpc>
                <a:spcPct val="150000"/>
              </a:lnSpc>
              <a:buFont typeface="+mj-lt"/>
              <a:buAutoNum type="arabicPeriod"/>
            </a:pPr>
            <a:r>
              <a:rPr lang="en-US" sz="2400" dirty="0">
                <a:latin typeface="Gotham-Book" charset="0"/>
                <a:ea typeface="Gotham-Book" charset="0"/>
                <a:cs typeface="Gotham-Book" charset="0"/>
              </a:rPr>
              <a:t>Untreated produce</a:t>
            </a:r>
          </a:p>
          <a:p>
            <a:pPr marL="1371600" lvl="2" indent="-457200">
              <a:lnSpc>
                <a:spcPct val="150000"/>
              </a:lnSpc>
              <a:buFont typeface="+mj-lt"/>
              <a:buAutoNum type="arabicPeriod"/>
            </a:pPr>
            <a:r>
              <a:rPr lang="en-US" sz="2400" dirty="0">
                <a:latin typeface="Gotham-Book" charset="0"/>
                <a:ea typeface="Gotham-Book" charset="0"/>
                <a:cs typeface="Gotham-Book" charset="0"/>
              </a:rPr>
              <a:t>Cross contamination</a:t>
            </a:r>
          </a:p>
          <a:p>
            <a:pPr marL="1371600" lvl="2" indent="-457200">
              <a:lnSpc>
                <a:spcPct val="150000"/>
              </a:lnSpc>
              <a:buFont typeface="+mj-lt"/>
              <a:buAutoNum type="arabicPeriod"/>
            </a:pPr>
            <a:r>
              <a:rPr lang="en-US" sz="2400" dirty="0">
                <a:latin typeface="Gotham-Book" charset="0"/>
                <a:ea typeface="Gotham-Book" charset="0"/>
                <a:cs typeface="Gotham-Book" charset="0"/>
              </a:rPr>
              <a:t>Poor food handling practices.</a:t>
            </a:r>
          </a:p>
          <a:p>
            <a:pPr lvl="2">
              <a:lnSpc>
                <a:spcPct val="150000"/>
              </a:lnSpc>
            </a:pPr>
            <a:r>
              <a:rPr lang="en-US" sz="2400" dirty="0">
                <a:latin typeface="Gotham-Book" charset="0"/>
                <a:ea typeface="Gotham-Book" charset="0"/>
                <a:cs typeface="Gotham-Book" charset="0"/>
              </a:rPr>
              <a:t>No restaurant wants to be in the news for causing illness …Ensure the safety of customer and staff</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3166475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431800" y="172235"/>
            <a:ext cx="10553700" cy="1355882"/>
          </a:xfrm>
        </p:spPr>
        <p:txBody>
          <a:bodyPr>
            <a:normAutofit/>
          </a:bodyPr>
          <a:lstStyle/>
          <a:p>
            <a:r>
              <a:rPr lang="en-US" dirty="0">
                <a:solidFill>
                  <a:srgbClr val="0070C0"/>
                </a:solidFill>
                <a:latin typeface="Gotham-Book" charset="0"/>
                <a:ea typeface="Gotham-Book" charset="0"/>
                <a:cs typeface="Gotham-Book" charset="0"/>
              </a:rPr>
              <a:t>What are they doing now?</a:t>
            </a:r>
          </a:p>
        </p:txBody>
      </p:sp>
      <p:sp>
        <p:nvSpPr>
          <p:cNvPr id="3" name="TextBox 2"/>
          <p:cNvSpPr txBox="1"/>
          <p:nvPr/>
        </p:nvSpPr>
        <p:spPr>
          <a:xfrm>
            <a:off x="798032" y="1564803"/>
            <a:ext cx="10370425" cy="3728393"/>
          </a:xfrm>
          <a:prstGeom prst="rect">
            <a:avLst/>
          </a:prstGeom>
          <a:noFill/>
        </p:spPr>
        <p:txBody>
          <a:bodyPr wrap="square" rtlCol="0">
            <a:spAutoFit/>
          </a:bodyPr>
          <a:lstStyle/>
          <a:p>
            <a:endParaRPr lang="en-US" sz="2400" dirty="0">
              <a:latin typeface="Gotham-Book" charset="0"/>
              <a:ea typeface="Gotham-Book" charset="0"/>
              <a:cs typeface="Gotham-Book" charset="0"/>
            </a:endParaRPr>
          </a:p>
          <a:p>
            <a:pPr lvl="2">
              <a:lnSpc>
                <a:spcPct val="150000"/>
              </a:lnSpc>
            </a:pPr>
            <a:r>
              <a:rPr lang="en-US" sz="2400" dirty="0">
                <a:latin typeface="Gotham-Book" charset="0"/>
                <a:ea typeface="Gotham-Book" charset="0"/>
                <a:cs typeface="Gotham-Book" charset="0"/>
              </a:rPr>
              <a:t> </a:t>
            </a:r>
          </a:p>
          <a:p>
            <a:pPr marL="1371600" lvl="2" indent="-457200">
              <a:lnSpc>
                <a:spcPct val="150000"/>
              </a:lnSpc>
              <a:buFont typeface="+mj-lt"/>
              <a:buAutoNum type="arabicPeriod"/>
            </a:pPr>
            <a:r>
              <a:rPr lang="en-US" sz="2400" dirty="0">
                <a:latin typeface="Gotham-Book" charset="0"/>
                <a:ea typeface="Gotham-Book" charset="0"/>
                <a:cs typeface="Gotham-Book" charset="0"/>
              </a:rPr>
              <a:t>Treat produce with PAA</a:t>
            </a:r>
          </a:p>
          <a:p>
            <a:pPr marL="1371600" lvl="2" indent="-457200">
              <a:lnSpc>
                <a:spcPct val="150000"/>
              </a:lnSpc>
              <a:buFont typeface="+mj-lt"/>
              <a:buAutoNum type="arabicPeriod"/>
            </a:pPr>
            <a:r>
              <a:rPr lang="en-US" sz="2400" dirty="0">
                <a:latin typeface="Gotham-Book" charset="0"/>
                <a:ea typeface="Gotham-Book" charset="0"/>
                <a:cs typeface="Gotham-Book" charset="0"/>
              </a:rPr>
              <a:t>Strong sanitization procedures</a:t>
            </a:r>
          </a:p>
          <a:p>
            <a:pPr marL="1828800" lvl="3" indent="-457200">
              <a:lnSpc>
                <a:spcPct val="150000"/>
              </a:lnSpc>
              <a:buFont typeface="+mj-lt"/>
              <a:buAutoNum type="arabicPeriod"/>
            </a:pPr>
            <a:r>
              <a:rPr lang="en-US" sz="2400" dirty="0">
                <a:latin typeface="Gotham-Book" charset="0"/>
                <a:ea typeface="Gotham-Book" charset="0"/>
                <a:cs typeface="Gotham-Book" charset="0"/>
              </a:rPr>
              <a:t>Approved sanitizers</a:t>
            </a:r>
          </a:p>
          <a:p>
            <a:pPr marL="1828800" lvl="3" indent="-457200">
              <a:lnSpc>
                <a:spcPct val="150000"/>
              </a:lnSpc>
              <a:buFont typeface="+mj-lt"/>
              <a:buAutoNum type="arabicPeriod"/>
            </a:pPr>
            <a:r>
              <a:rPr lang="en-US" sz="2400" dirty="0">
                <a:latin typeface="Gotham-Book" charset="0"/>
                <a:ea typeface="Gotham-Book" charset="0"/>
                <a:cs typeface="Gotham-Book" charset="0"/>
              </a:rPr>
              <a:t>Testing to ensure proper dilution</a:t>
            </a:r>
          </a:p>
          <a:p>
            <a:pPr marL="1828800" lvl="3" indent="-457200">
              <a:lnSpc>
                <a:spcPct val="150000"/>
              </a:lnSpc>
              <a:buFont typeface="+mj-lt"/>
              <a:buAutoNum type="arabicPeriod"/>
            </a:pPr>
            <a:r>
              <a:rPr lang="en-US" sz="2400" dirty="0">
                <a:latin typeface="Gotham-Book" charset="0"/>
                <a:ea typeface="Gotham-Book" charset="0"/>
                <a:cs typeface="Gotham-Book" charset="0"/>
              </a:rPr>
              <a:t>Logging of tests to ensure compliance</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spTree>
    <p:extLst>
      <p:ext uri="{BB962C8B-B14F-4D97-AF65-F5344CB8AC3E}">
        <p14:creationId xmlns:p14="http://schemas.microsoft.com/office/powerpoint/2010/main" val="1075486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431800" y="172235"/>
            <a:ext cx="10553700" cy="1355882"/>
          </a:xfrm>
        </p:spPr>
        <p:txBody>
          <a:bodyPr>
            <a:normAutofit fontScale="90000"/>
          </a:bodyPr>
          <a:lstStyle/>
          <a:p>
            <a:pPr algn="l"/>
            <a:r>
              <a:rPr lang="en-US" dirty="0">
                <a:solidFill>
                  <a:srgbClr val="0070C0"/>
                </a:solidFill>
                <a:latin typeface="Gotham-Book" charset="0"/>
                <a:ea typeface="Gotham-Book" charset="0"/>
                <a:cs typeface="Gotham-Book" charset="0"/>
              </a:rPr>
              <a:t>So, what is a restaurants motivation to use it…</a:t>
            </a:r>
          </a:p>
        </p:txBody>
      </p:sp>
      <p:sp>
        <p:nvSpPr>
          <p:cNvPr id="3" name="TextBox 2"/>
          <p:cNvSpPr txBox="1"/>
          <p:nvPr/>
        </p:nvSpPr>
        <p:spPr>
          <a:xfrm>
            <a:off x="1669473" y="1358901"/>
            <a:ext cx="10370425" cy="3728393"/>
          </a:xfrm>
          <a:prstGeom prst="rect">
            <a:avLst/>
          </a:prstGeom>
          <a:noFill/>
        </p:spPr>
        <p:txBody>
          <a:bodyPr wrap="square" rtlCol="0">
            <a:spAutoFit/>
          </a:bodyPr>
          <a:lstStyle/>
          <a:p>
            <a:endParaRPr lang="en-US" sz="2400" dirty="0">
              <a:latin typeface="Gotham-Book" charset="0"/>
              <a:ea typeface="Gotham-Book" charset="0"/>
              <a:cs typeface="Gotham-Book" charset="0"/>
            </a:endParaRPr>
          </a:p>
          <a:p>
            <a:pPr lvl="2">
              <a:lnSpc>
                <a:spcPct val="150000"/>
              </a:lnSpc>
            </a:pPr>
            <a:r>
              <a:rPr lang="en-US" sz="2400" dirty="0">
                <a:latin typeface="Gotham-Book" charset="0"/>
                <a:ea typeface="Gotham-Book" charset="0"/>
                <a:cs typeface="Gotham-Book" charset="0"/>
              </a:rPr>
              <a:t>Besides being a part of the health code, what will make a food service establishment use it regularly… </a:t>
            </a:r>
          </a:p>
          <a:p>
            <a:pPr marL="1371600" lvl="2" indent="-457200">
              <a:lnSpc>
                <a:spcPct val="150000"/>
              </a:lnSpc>
              <a:buFont typeface="+mj-lt"/>
              <a:buAutoNum type="arabicPeriod"/>
            </a:pPr>
            <a:r>
              <a:rPr lang="en-US" sz="2400" dirty="0">
                <a:latin typeface="Gotham-Book" charset="0"/>
                <a:ea typeface="Gotham-Book" charset="0"/>
                <a:cs typeface="Gotham-Book" charset="0"/>
              </a:rPr>
              <a:t>Contain Chemical costs by using the correct amount</a:t>
            </a:r>
          </a:p>
          <a:p>
            <a:pPr marL="1371600" lvl="2" indent="-457200">
              <a:lnSpc>
                <a:spcPct val="150000"/>
              </a:lnSpc>
              <a:buFont typeface="+mj-lt"/>
              <a:buAutoNum type="arabicPeriod"/>
            </a:pPr>
            <a:r>
              <a:rPr lang="en-US" sz="2400" dirty="0">
                <a:latin typeface="Gotham-Book" charset="0"/>
                <a:ea typeface="Gotham-Book" charset="0"/>
                <a:cs typeface="Gotham-Book" charset="0"/>
              </a:rPr>
              <a:t>Ensure the safety of customer and staff</a:t>
            </a:r>
          </a:p>
          <a:p>
            <a:pPr marL="1371600" lvl="2" indent="-457200">
              <a:lnSpc>
                <a:spcPct val="150000"/>
              </a:lnSpc>
              <a:buFont typeface="+mj-lt"/>
              <a:buAutoNum type="arabicPeriod"/>
            </a:pPr>
            <a:r>
              <a:rPr lang="en-US" sz="2400" dirty="0">
                <a:latin typeface="Gotham-Book" charset="0"/>
                <a:ea typeface="Gotham-Book" charset="0"/>
                <a:cs typeface="Gotham-Book" charset="0"/>
              </a:rPr>
              <a:t>Make sure they are not contaminating their food with chemical taste </a:t>
            </a:r>
          </a:p>
          <a:p>
            <a:pPr marL="1371600" lvl="2" indent="-457200">
              <a:lnSpc>
                <a:spcPct val="150000"/>
              </a:lnSpc>
              <a:buFont typeface="+mj-lt"/>
              <a:buAutoNum type="arabicPeriod"/>
            </a:pPr>
            <a:r>
              <a:rPr lang="en-US" sz="2400" dirty="0">
                <a:latin typeface="Gotham-Book" charset="0"/>
                <a:ea typeface="Gotham-Book" charset="0"/>
                <a:cs typeface="Gotham-Book" charset="0"/>
              </a:rPr>
              <a:t>One less violation on food safety inspection</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5" name="Picture 4">
            <a:extLst>
              <a:ext uri="{FF2B5EF4-FFF2-40B4-BE49-F238E27FC236}">
                <a16:creationId xmlns:a16="http://schemas.microsoft.com/office/drawing/2014/main" xmlns="" id="{1668B4A1-0E9F-4DC6-B8B1-2F20DE1C1585}"/>
              </a:ext>
            </a:extLst>
          </p:cNvPr>
          <p:cNvPicPr>
            <a:picLocks noChangeAspect="1"/>
          </p:cNvPicPr>
          <p:nvPr/>
        </p:nvPicPr>
        <p:blipFill>
          <a:blip r:embed="rId4"/>
          <a:stretch>
            <a:fillRect/>
          </a:stretch>
        </p:blipFill>
        <p:spPr>
          <a:xfrm>
            <a:off x="152102" y="3817151"/>
            <a:ext cx="2442004" cy="1836812"/>
          </a:xfrm>
          <a:prstGeom prst="rect">
            <a:avLst/>
          </a:prstGeom>
        </p:spPr>
      </p:pic>
    </p:spTree>
    <p:extLst>
      <p:ext uri="{BB962C8B-B14F-4D97-AF65-F5344CB8AC3E}">
        <p14:creationId xmlns:p14="http://schemas.microsoft.com/office/powerpoint/2010/main" val="805768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sp>
        <p:nvSpPr>
          <p:cNvPr id="2" name="Title 1"/>
          <p:cNvSpPr>
            <a:spLocks noGrp="1"/>
          </p:cNvSpPr>
          <p:nvPr>
            <p:ph type="ctrTitle"/>
          </p:nvPr>
        </p:nvSpPr>
        <p:spPr>
          <a:xfrm>
            <a:off x="431800" y="172235"/>
            <a:ext cx="10553700" cy="1355882"/>
          </a:xfrm>
        </p:spPr>
        <p:txBody>
          <a:bodyPr>
            <a:normAutofit/>
          </a:bodyPr>
          <a:lstStyle/>
          <a:p>
            <a:pPr algn="l"/>
            <a:r>
              <a:rPr lang="en-US" dirty="0">
                <a:solidFill>
                  <a:srgbClr val="0070C0"/>
                </a:solidFill>
                <a:latin typeface="Gotham-Book" charset="0"/>
                <a:ea typeface="Gotham-Book" charset="0"/>
                <a:cs typeface="Gotham-Book" charset="0"/>
              </a:rPr>
              <a:t>Food Handler Safety Training</a:t>
            </a:r>
          </a:p>
        </p:txBody>
      </p:sp>
      <p:sp>
        <p:nvSpPr>
          <p:cNvPr id="3" name="TextBox 2"/>
          <p:cNvSpPr txBox="1"/>
          <p:nvPr/>
        </p:nvSpPr>
        <p:spPr>
          <a:xfrm>
            <a:off x="1669473" y="1358901"/>
            <a:ext cx="10370425" cy="2620397"/>
          </a:xfrm>
          <a:prstGeom prst="rect">
            <a:avLst/>
          </a:prstGeom>
          <a:noFill/>
        </p:spPr>
        <p:txBody>
          <a:bodyPr wrap="square" rtlCol="0">
            <a:spAutoFit/>
          </a:bodyPr>
          <a:lstStyle/>
          <a:p>
            <a:endParaRPr lang="en-US" sz="2400" dirty="0">
              <a:latin typeface="Gotham-Book" charset="0"/>
              <a:ea typeface="Gotham-Book" charset="0"/>
              <a:cs typeface="Gotham-Book" charset="0"/>
            </a:endParaRPr>
          </a:p>
          <a:p>
            <a:pPr marL="1371600" lvl="2" indent="-457200">
              <a:lnSpc>
                <a:spcPct val="150000"/>
              </a:lnSpc>
              <a:buFont typeface="+mj-lt"/>
              <a:buAutoNum type="arabicPeriod"/>
            </a:pPr>
            <a:r>
              <a:rPr lang="en-US" sz="2400" dirty="0" err="1">
                <a:latin typeface="Gotham-Book" charset="0"/>
                <a:ea typeface="Gotham-Book" charset="0"/>
                <a:cs typeface="Gotham-Book" charset="0"/>
              </a:rPr>
              <a:t>ServSafe</a:t>
            </a:r>
            <a:endParaRPr lang="en-US" sz="2400" dirty="0">
              <a:latin typeface="Gotham-Book" charset="0"/>
              <a:ea typeface="Gotham-Book" charset="0"/>
              <a:cs typeface="Gotham-Book" charset="0"/>
            </a:endParaRPr>
          </a:p>
          <a:p>
            <a:pPr marL="1371600" lvl="2" indent="-457200">
              <a:lnSpc>
                <a:spcPct val="150000"/>
              </a:lnSpc>
              <a:buFont typeface="+mj-lt"/>
              <a:buAutoNum type="arabicPeriod"/>
            </a:pPr>
            <a:r>
              <a:rPr lang="en-US" sz="2400" dirty="0">
                <a:latin typeface="Gotham-Book" charset="0"/>
                <a:ea typeface="Gotham-Book" charset="0"/>
                <a:cs typeface="Gotham-Book" charset="0"/>
              </a:rPr>
              <a:t>NEHA</a:t>
            </a:r>
          </a:p>
          <a:p>
            <a:pPr marL="1371600" lvl="2" indent="-457200">
              <a:lnSpc>
                <a:spcPct val="150000"/>
              </a:lnSpc>
              <a:buFont typeface="+mj-lt"/>
              <a:buAutoNum type="arabicPeriod"/>
            </a:pPr>
            <a:r>
              <a:rPr lang="en-US" sz="2400" dirty="0">
                <a:latin typeface="Gotham-Book" charset="0"/>
                <a:ea typeface="Gotham-Book" charset="0"/>
                <a:cs typeface="Gotham-Book" charset="0"/>
              </a:rPr>
              <a:t>Paster</a:t>
            </a:r>
          </a:p>
          <a:p>
            <a:pPr marL="1371600" lvl="2" indent="-457200">
              <a:lnSpc>
                <a:spcPct val="150000"/>
              </a:lnSpc>
              <a:buFont typeface="+mj-lt"/>
              <a:buAutoNum type="arabicPeriod"/>
            </a:pPr>
            <a:r>
              <a:rPr lang="en-US" sz="2400" dirty="0">
                <a:latin typeface="Gotham-Book" charset="0"/>
                <a:ea typeface="Gotham-Book" charset="0"/>
                <a:cs typeface="Gotham-Book" charset="0"/>
              </a:rPr>
              <a:t>Public Offerings</a:t>
            </a:r>
          </a:p>
        </p:txBody>
      </p:sp>
      <p:sp>
        <p:nvSpPr>
          <p:cNvPr id="4" name="Footer Placeholder 3"/>
          <p:cNvSpPr>
            <a:spLocks noGrp="1"/>
          </p:cNvSpPr>
          <p:nvPr>
            <p:ph type="ftr" sz="quarter" idx="11"/>
          </p:nvPr>
        </p:nvSpPr>
        <p:spPr/>
        <p:txBody>
          <a:bodyPr/>
          <a:lstStyle/>
          <a:p>
            <a:r>
              <a:rPr lang="en-US" dirty="0"/>
              <a:t>©2017 </a:t>
            </a:r>
            <a:r>
              <a:rPr lang="en-US" dirty="0" err="1"/>
              <a:t>MicroEssentialLaboratory</a:t>
            </a:r>
            <a:endParaRPr lang="en-US" dirty="0"/>
          </a:p>
        </p:txBody>
      </p:sp>
      <p:pic>
        <p:nvPicPr>
          <p:cNvPr id="5" name="Picture 4">
            <a:extLst>
              <a:ext uri="{FF2B5EF4-FFF2-40B4-BE49-F238E27FC236}">
                <a16:creationId xmlns:a16="http://schemas.microsoft.com/office/drawing/2014/main" xmlns="" id="{1668B4A1-0E9F-4DC6-B8B1-2F20DE1C1585}"/>
              </a:ext>
            </a:extLst>
          </p:cNvPr>
          <p:cNvPicPr>
            <a:picLocks noChangeAspect="1"/>
          </p:cNvPicPr>
          <p:nvPr/>
        </p:nvPicPr>
        <p:blipFill>
          <a:blip r:embed="rId4"/>
          <a:stretch>
            <a:fillRect/>
          </a:stretch>
        </p:blipFill>
        <p:spPr>
          <a:xfrm>
            <a:off x="152102" y="3817151"/>
            <a:ext cx="2442004" cy="1836812"/>
          </a:xfrm>
          <a:prstGeom prst="rect">
            <a:avLst/>
          </a:prstGeom>
        </p:spPr>
      </p:pic>
    </p:spTree>
    <p:extLst>
      <p:ext uri="{BB962C8B-B14F-4D97-AF65-F5344CB8AC3E}">
        <p14:creationId xmlns:p14="http://schemas.microsoft.com/office/powerpoint/2010/main" val="276161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ewspaper&#10;&#10;Description automatically generated">
            <a:extLst>
              <a:ext uri="{FF2B5EF4-FFF2-40B4-BE49-F238E27FC236}">
                <a16:creationId xmlns:a16="http://schemas.microsoft.com/office/drawing/2014/main" xmlns="" id="{13259B0B-131F-4C7E-AF0B-3E39A6D1187C}"/>
              </a:ext>
            </a:extLst>
          </p:cNvPr>
          <p:cNvPicPr>
            <a:picLocks noChangeAspect="1"/>
          </p:cNvPicPr>
          <p:nvPr/>
        </p:nvPicPr>
        <p:blipFill>
          <a:blip r:embed="rId3"/>
          <a:stretch>
            <a:fillRect/>
          </a:stretch>
        </p:blipFill>
        <p:spPr>
          <a:xfrm>
            <a:off x="4326672" y="234175"/>
            <a:ext cx="5096107" cy="5631366"/>
          </a:xfrm>
          <a:prstGeom prst="rect">
            <a:avLst/>
          </a:prstGeom>
        </p:spPr>
      </p:pic>
      <p:pic>
        <p:nvPicPr>
          <p:cNvPr id="8" name="Picture 7">
            <a:extLst>
              <a:ext uri="{FF2B5EF4-FFF2-40B4-BE49-F238E27FC236}">
                <a16:creationId xmlns:a16="http://schemas.microsoft.com/office/drawing/2014/main" xmlns="" id="{3152EF9F-03C6-4D04-854D-BA194717F275}"/>
              </a:ext>
            </a:extLst>
          </p:cNvPr>
          <p:cNvPicPr>
            <a:picLocks noChangeAspect="1"/>
          </p:cNvPicPr>
          <p:nvPr/>
        </p:nvPicPr>
        <p:blipFill>
          <a:blip r:embed="rId4"/>
          <a:stretch>
            <a:fillRect/>
          </a:stretch>
        </p:blipFill>
        <p:spPr>
          <a:xfrm>
            <a:off x="9590048" y="234175"/>
            <a:ext cx="2344483" cy="1048216"/>
          </a:xfrm>
          <a:prstGeom prst="rect">
            <a:avLst/>
          </a:prstGeom>
        </p:spPr>
      </p:pic>
      <p:sp>
        <p:nvSpPr>
          <p:cNvPr id="9" name="TextBox 8">
            <a:extLst>
              <a:ext uri="{FF2B5EF4-FFF2-40B4-BE49-F238E27FC236}">
                <a16:creationId xmlns:a16="http://schemas.microsoft.com/office/drawing/2014/main" xmlns="" id="{54540A8D-D304-4970-AE7B-1DFE5B7E241F}"/>
              </a:ext>
            </a:extLst>
          </p:cNvPr>
          <p:cNvSpPr txBox="1"/>
          <p:nvPr/>
        </p:nvSpPr>
        <p:spPr>
          <a:xfrm>
            <a:off x="494852" y="860612"/>
            <a:ext cx="3664551" cy="3908762"/>
          </a:xfrm>
          <a:prstGeom prst="rect">
            <a:avLst/>
          </a:prstGeom>
          <a:noFill/>
        </p:spPr>
        <p:txBody>
          <a:bodyPr wrap="square" rtlCol="0">
            <a:spAutoFit/>
          </a:bodyPr>
          <a:lstStyle/>
          <a:p>
            <a:pPr algn="ctr"/>
            <a:r>
              <a:rPr lang="en-US" sz="3200" b="1" dirty="0">
                <a:solidFill>
                  <a:srgbClr val="0070C0"/>
                </a:solidFill>
              </a:rPr>
              <a:t>What “test Kit” training do restaurant food handlers get?</a:t>
            </a:r>
          </a:p>
          <a:p>
            <a:endParaRPr lang="en-US" sz="2400" b="1" dirty="0">
              <a:solidFill>
                <a:srgbClr val="0070C0"/>
              </a:solidFill>
            </a:endParaRPr>
          </a:p>
          <a:p>
            <a:r>
              <a:rPr lang="en-US" sz="2400" b="1" dirty="0"/>
              <a:t>In the Serv Safe Manager Training Book, they are told…</a:t>
            </a:r>
          </a:p>
          <a:p>
            <a:pPr algn="ctr"/>
            <a:r>
              <a:rPr lang="en-US" sz="2400" b="1" dirty="0"/>
              <a:t>“Use a Test Kit”</a:t>
            </a:r>
          </a:p>
        </p:txBody>
      </p:sp>
      <p:pic>
        <p:nvPicPr>
          <p:cNvPr id="5" name="Picture 4">
            <a:extLst>
              <a:ext uri="{FF2B5EF4-FFF2-40B4-BE49-F238E27FC236}">
                <a16:creationId xmlns:a16="http://schemas.microsoft.com/office/drawing/2014/main" xmlns="" id="{D9A59C15-7FF9-4CD4-9A92-45682ECA2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653963"/>
            <a:ext cx="12293600" cy="1233959"/>
          </a:xfrm>
          <a:prstGeom prst="rect">
            <a:avLst/>
          </a:prstGeom>
        </p:spPr>
      </p:pic>
      <p:grpSp>
        <p:nvGrpSpPr>
          <p:cNvPr id="6" name="Group 5">
            <a:extLst>
              <a:ext uri="{FF2B5EF4-FFF2-40B4-BE49-F238E27FC236}">
                <a16:creationId xmlns:a16="http://schemas.microsoft.com/office/drawing/2014/main" xmlns="" id="{1EF5E2E1-7024-4661-B6C9-F576100F6913}"/>
              </a:ext>
            </a:extLst>
          </p:cNvPr>
          <p:cNvGrpSpPr/>
          <p:nvPr/>
        </p:nvGrpSpPr>
        <p:grpSpPr>
          <a:xfrm>
            <a:off x="8536876" y="3603811"/>
            <a:ext cx="3705924" cy="3338975"/>
            <a:chOff x="7066954" y="2864455"/>
            <a:chExt cx="5159362" cy="4231988"/>
          </a:xfrm>
        </p:grpSpPr>
        <p:pic>
          <p:nvPicPr>
            <p:cNvPr id="10" name="Picture 9">
              <a:extLst>
                <a:ext uri="{FF2B5EF4-FFF2-40B4-BE49-F238E27FC236}">
                  <a16:creationId xmlns:a16="http://schemas.microsoft.com/office/drawing/2014/main" xmlns="" id="{46C2EE8D-BB8D-47B5-9C00-4CFC8DE7728A}"/>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924212" y="3215483"/>
              <a:ext cx="2011680" cy="2011680"/>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xmlns="" id="{EC09379B-7367-41A8-B935-FADC145E02F3}"/>
                </a:ext>
              </a:extLst>
            </p:cNvPr>
            <p:cNvGrpSpPr/>
            <p:nvPr/>
          </p:nvGrpSpPr>
          <p:grpSpPr>
            <a:xfrm>
              <a:off x="7066954" y="2864455"/>
              <a:ext cx="5159362" cy="4231988"/>
              <a:chOff x="7066954" y="2864455"/>
              <a:chExt cx="5159362" cy="4231988"/>
            </a:xfrm>
          </p:grpSpPr>
          <p:pic>
            <p:nvPicPr>
              <p:cNvPr id="12" name="Picture 11">
                <a:extLst>
                  <a:ext uri="{FF2B5EF4-FFF2-40B4-BE49-F238E27FC236}">
                    <a16:creationId xmlns:a16="http://schemas.microsoft.com/office/drawing/2014/main" xmlns="" id="{32BA1C9F-9A5E-4BB4-86D2-EA2E7CE6758D}"/>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214636" y="2864455"/>
                <a:ext cx="2011680" cy="201168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16FDF151-B6B9-4974-B120-E71C333C4F80}"/>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840634" y="4033758"/>
                <a:ext cx="2011680" cy="201168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xmlns="" id="{FB6348A5-1E2D-4B65-9FB6-8ECBCFEAF6FD}"/>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8372" y="3647203"/>
                <a:ext cx="2011680" cy="201168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xmlns="" id="{4018EF31-50BC-44B6-9CC1-FCC3F41442FA}"/>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66954" y="4370565"/>
                <a:ext cx="2011680" cy="201168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E3D595DB-FC72-4D79-ACAD-ED9A2BF1E1A7}"/>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495108" y="4503801"/>
                <a:ext cx="2011680" cy="201168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xmlns="" id="{0B1C1EAC-8292-474F-935D-69AD44EC0CC0}"/>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466632" y="5084763"/>
                <a:ext cx="2011680" cy="2011680"/>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646700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36708</TotalTime>
  <Words>2753</Words>
  <Application>Microsoft Office PowerPoint</Application>
  <PresentationFormat>Widescreen</PresentationFormat>
  <Paragraphs>486</Paragraphs>
  <Slides>32</Slides>
  <Notes>30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Arial</vt:lpstr>
      <vt:lpstr>Calibri</vt:lpstr>
      <vt:lpstr>Calibri Light</vt:lpstr>
      <vt:lpstr>Gotham-Bold</vt:lpstr>
      <vt:lpstr>Gotham-Book</vt:lpstr>
      <vt:lpstr>Gotham-Medium</vt:lpstr>
      <vt:lpstr>Mangal</vt:lpstr>
      <vt:lpstr>Times New Roman</vt:lpstr>
      <vt:lpstr>Office Theme</vt:lpstr>
      <vt:lpstr>Acrobat Document</vt:lpstr>
      <vt:lpstr>Sanitization for  Food Safety</vt:lpstr>
      <vt:lpstr>Cleaning and Sanitizing</vt:lpstr>
      <vt:lpstr>So, what are test kits used for…</vt:lpstr>
      <vt:lpstr>So, what is a restaurants motivation to use it…</vt:lpstr>
      <vt:lpstr>Chipotle Avoidable Food Borne Illness</vt:lpstr>
      <vt:lpstr>What are they doing now?</vt:lpstr>
      <vt:lpstr>So, what is a restaurants motivation to use it…</vt:lpstr>
      <vt:lpstr>Food Handler Safety Training</vt:lpstr>
      <vt:lpstr>PowerPoint Presentation</vt:lpstr>
      <vt:lpstr>How does a food service establishment pick the proper test kit…</vt:lpstr>
      <vt:lpstr>Tools Available</vt:lpstr>
      <vt:lpstr>PowerPoint Presentation</vt:lpstr>
      <vt:lpstr>Picking a test kit…</vt:lpstr>
      <vt:lpstr>Commonly seen test kits</vt:lpstr>
      <vt:lpstr>Importance of Sanitarians</vt:lpstr>
      <vt:lpstr>Tools Available for Regulators</vt:lpstr>
      <vt:lpstr>Most Common Test Kit Use Errors</vt:lpstr>
      <vt:lpstr>What you don’t want to see…</vt:lpstr>
      <vt:lpstr>Does it expire?</vt:lpstr>
      <vt:lpstr>How to know they aren’t using it…</vt:lpstr>
      <vt:lpstr>Temperature for testing Quats</vt:lpstr>
      <vt:lpstr>PowerPoint Presentation</vt:lpstr>
      <vt:lpstr>What is wrong with this…</vt:lpstr>
      <vt:lpstr>Chlorine testing at room temperature</vt:lpstr>
      <vt:lpstr>Did you blot the strip?</vt:lpstr>
      <vt:lpstr>A perfect match!</vt:lpstr>
      <vt:lpstr>PowerPoint Presentation</vt:lpstr>
      <vt:lpstr>Traditional chemical compounds seen …</vt:lpstr>
      <vt:lpstr>New Chemicals entering the market…</vt:lpstr>
      <vt:lpstr>What are we hearing from the regulators?</vt:lpstr>
      <vt:lpstr>Review</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Hollenbeck</dc:creator>
  <cp:lastModifiedBy>Hull, Erin</cp:lastModifiedBy>
  <cp:revision>243</cp:revision>
  <cp:lastPrinted>2021-10-15T12:16:54Z</cp:lastPrinted>
  <dcterms:created xsi:type="dcterms:W3CDTF">2017-03-23T17:41:04Z</dcterms:created>
  <dcterms:modified xsi:type="dcterms:W3CDTF">2021-10-28T17:35:20Z</dcterms:modified>
</cp:coreProperties>
</file>