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notesViewPr>
    <p:cSldViewPr snapToGrid="0">
      <p:cViewPr varScale="1">
        <p:scale>
          <a:sx n="51" d="100"/>
          <a:sy n="51" d="100"/>
        </p:scale>
        <p:origin x="2692" y="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C99134-0953-4EC3-9ADC-1404F01B27FC}" type="datetimeFigureOut">
              <a:rPr lang="en-US" smtClean="0"/>
              <a:t>10/18/2021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B49E9A-CDA0-499C-8D76-15D0D47C6F64}" type="slidenum">
              <a:rPr lang="en-US" smtClean="0"/>
              <a:t>‹#›</a:t>
            </a:fld>
            <a:endParaRPr lang="en-US"/>
          </a:p>
        </p:txBody>
      </p:sp>
    </p:spTree>
    <p:extLst>
      <p:ext uri="{BB962C8B-B14F-4D97-AF65-F5344CB8AC3E}">
        <p14:creationId xmlns:p14="http://schemas.microsoft.com/office/powerpoint/2010/main" val="3483835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B49E9A-CDA0-499C-8D76-15D0D47C6F64}" type="slidenum">
              <a:rPr lang="en-US" smtClean="0"/>
              <a:t>1</a:t>
            </a:fld>
            <a:endParaRPr lang="en-US"/>
          </a:p>
        </p:txBody>
      </p:sp>
    </p:spTree>
    <p:extLst>
      <p:ext uri="{BB962C8B-B14F-4D97-AF65-F5344CB8AC3E}">
        <p14:creationId xmlns:p14="http://schemas.microsoft.com/office/powerpoint/2010/main" val="14481440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B49E9A-CDA0-499C-8D76-15D0D47C6F64}" type="slidenum">
              <a:rPr lang="en-US" smtClean="0"/>
              <a:t>10</a:t>
            </a:fld>
            <a:endParaRPr lang="en-US"/>
          </a:p>
        </p:txBody>
      </p:sp>
    </p:spTree>
    <p:extLst>
      <p:ext uri="{BB962C8B-B14F-4D97-AF65-F5344CB8AC3E}">
        <p14:creationId xmlns:p14="http://schemas.microsoft.com/office/powerpoint/2010/main" val="598940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B49E9A-CDA0-499C-8D76-15D0D47C6F64}" type="slidenum">
              <a:rPr lang="en-US" smtClean="0"/>
              <a:t>11</a:t>
            </a:fld>
            <a:endParaRPr lang="en-US"/>
          </a:p>
        </p:txBody>
      </p:sp>
    </p:spTree>
    <p:extLst>
      <p:ext uri="{BB962C8B-B14F-4D97-AF65-F5344CB8AC3E}">
        <p14:creationId xmlns:p14="http://schemas.microsoft.com/office/powerpoint/2010/main" val="2453728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panelist speaks for 2-3 minutes, sharing their tip and a story that goes with it. (15 minutes total)</a:t>
            </a:r>
          </a:p>
          <a:p>
            <a:endParaRPr lang="en-US" dirty="0"/>
          </a:p>
          <a:p>
            <a:r>
              <a:rPr lang="en-US" dirty="0"/>
              <a:t>Breakout groups (15 minutes total)</a:t>
            </a:r>
          </a:p>
          <a:p>
            <a:endParaRPr lang="en-US" dirty="0"/>
          </a:p>
          <a:p>
            <a:r>
              <a:rPr lang="en-US" dirty="0"/>
              <a:t>Sharing out from breakout groups (10 minutes)</a:t>
            </a:r>
          </a:p>
          <a:p>
            <a:endParaRPr lang="en-US" dirty="0"/>
          </a:p>
          <a:p>
            <a:r>
              <a:rPr lang="en-US" dirty="0"/>
              <a:t>Resources &amp; Wrap-up (5 minutes)</a:t>
            </a:r>
          </a:p>
        </p:txBody>
      </p:sp>
      <p:sp>
        <p:nvSpPr>
          <p:cNvPr id="4" name="Slide Number Placeholder 3"/>
          <p:cNvSpPr>
            <a:spLocks noGrp="1"/>
          </p:cNvSpPr>
          <p:nvPr>
            <p:ph type="sldNum" sz="quarter" idx="5"/>
          </p:nvPr>
        </p:nvSpPr>
        <p:spPr/>
        <p:txBody>
          <a:bodyPr/>
          <a:lstStyle/>
          <a:p>
            <a:fld id="{95B49E9A-CDA0-499C-8D76-15D0D47C6F64}" type="slidenum">
              <a:rPr lang="en-US" smtClean="0"/>
              <a:t>2</a:t>
            </a:fld>
            <a:endParaRPr lang="en-US"/>
          </a:p>
        </p:txBody>
      </p:sp>
    </p:spTree>
    <p:extLst>
      <p:ext uri="{BB962C8B-B14F-4D97-AF65-F5344CB8AC3E}">
        <p14:creationId xmlns:p14="http://schemas.microsoft.com/office/powerpoint/2010/main" val="2174352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B49E9A-CDA0-499C-8D76-15D0D47C6F64}" type="slidenum">
              <a:rPr lang="en-US" smtClean="0"/>
              <a:t>3</a:t>
            </a:fld>
            <a:endParaRPr lang="en-US"/>
          </a:p>
        </p:txBody>
      </p:sp>
    </p:spTree>
    <p:extLst>
      <p:ext uri="{BB962C8B-B14F-4D97-AF65-F5344CB8AC3E}">
        <p14:creationId xmlns:p14="http://schemas.microsoft.com/office/powerpoint/2010/main" val="3188047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B49E9A-CDA0-499C-8D76-15D0D47C6F64}" type="slidenum">
              <a:rPr lang="en-US" smtClean="0"/>
              <a:t>4</a:t>
            </a:fld>
            <a:endParaRPr lang="en-US"/>
          </a:p>
        </p:txBody>
      </p:sp>
    </p:spTree>
    <p:extLst>
      <p:ext uri="{BB962C8B-B14F-4D97-AF65-F5344CB8AC3E}">
        <p14:creationId xmlns:p14="http://schemas.microsoft.com/office/powerpoint/2010/main" val="3281808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B49E9A-CDA0-499C-8D76-15D0D47C6F64}" type="slidenum">
              <a:rPr lang="en-US" smtClean="0"/>
              <a:t>5</a:t>
            </a:fld>
            <a:endParaRPr lang="en-US"/>
          </a:p>
        </p:txBody>
      </p:sp>
    </p:spTree>
    <p:extLst>
      <p:ext uri="{BB962C8B-B14F-4D97-AF65-F5344CB8AC3E}">
        <p14:creationId xmlns:p14="http://schemas.microsoft.com/office/powerpoint/2010/main" val="236548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B49E9A-CDA0-499C-8D76-15D0D47C6F64}" type="slidenum">
              <a:rPr lang="en-US" smtClean="0"/>
              <a:t>6</a:t>
            </a:fld>
            <a:endParaRPr lang="en-US"/>
          </a:p>
        </p:txBody>
      </p:sp>
    </p:spTree>
    <p:extLst>
      <p:ext uri="{BB962C8B-B14F-4D97-AF65-F5344CB8AC3E}">
        <p14:creationId xmlns:p14="http://schemas.microsoft.com/office/powerpoint/2010/main" val="846903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B49E9A-CDA0-499C-8D76-15D0D47C6F64}" type="slidenum">
              <a:rPr lang="en-US" smtClean="0"/>
              <a:t>7</a:t>
            </a:fld>
            <a:endParaRPr lang="en-US"/>
          </a:p>
        </p:txBody>
      </p:sp>
    </p:spTree>
    <p:extLst>
      <p:ext uri="{BB962C8B-B14F-4D97-AF65-F5344CB8AC3E}">
        <p14:creationId xmlns:p14="http://schemas.microsoft.com/office/powerpoint/2010/main" val="5039859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B49E9A-CDA0-499C-8D76-15D0D47C6F64}" type="slidenum">
              <a:rPr lang="en-US" smtClean="0"/>
              <a:t>8</a:t>
            </a:fld>
            <a:endParaRPr lang="en-US"/>
          </a:p>
        </p:txBody>
      </p:sp>
    </p:spTree>
    <p:extLst>
      <p:ext uri="{BB962C8B-B14F-4D97-AF65-F5344CB8AC3E}">
        <p14:creationId xmlns:p14="http://schemas.microsoft.com/office/powerpoint/2010/main" val="1572628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B49E9A-CDA0-499C-8D76-15D0D47C6F64}" type="slidenum">
              <a:rPr lang="en-US" smtClean="0"/>
              <a:t>9</a:t>
            </a:fld>
            <a:endParaRPr lang="en-US"/>
          </a:p>
        </p:txBody>
      </p:sp>
    </p:spTree>
    <p:extLst>
      <p:ext uri="{BB962C8B-B14F-4D97-AF65-F5344CB8AC3E}">
        <p14:creationId xmlns:p14="http://schemas.microsoft.com/office/powerpoint/2010/main" val="3257033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10/18/2021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10/18/2021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10/18/2021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10/18/2021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10/18/2021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mergency.cdc.gov/cerc/index.as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sites.bu.edu/masslocalinstitute/2021/06/29/foundations-for-local-public-health-practice-3/" TargetMode="External"/><Relationship Id="rId4" Type="http://schemas.openxmlformats.org/officeDocument/2006/relationships/hyperlink" Target="https://store.samhsa.gov/sites/default/files/d7/priv/pep19-01-01-005.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publichealthpost.org/"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hyperlink" Target="https://www.publichealthpost.org/about-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emergency.cdc.gov/cerc/resources/pdf/message_development_for_communication.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81F8C-BB9C-497A-8AF9-83AC104F7FB0}"/>
              </a:ext>
            </a:extLst>
          </p:cNvPr>
          <p:cNvSpPr>
            <a:spLocks noGrp="1"/>
          </p:cNvSpPr>
          <p:nvPr>
            <p:ph type="ctrTitle"/>
          </p:nvPr>
        </p:nvSpPr>
        <p:spPr/>
        <p:txBody>
          <a:bodyPr/>
          <a:lstStyle/>
          <a:p>
            <a:r>
              <a:rPr lang="en-US" dirty="0"/>
              <a:t>Wait, Wait… Can’t Wait!</a:t>
            </a:r>
          </a:p>
        </p:txBody>
      </p:sp>
      <p:sp>
        <p:nvSpPr>
          <p:cNvPr id="3" name="Subtitle 2">
            <a:extLst>
              <a:ext uri="{FF2B5EF4-FFF2-40B4-BE49-F238E27FC236}">
                <a16:creationId xmlns:a16="http://schemas.microsoft.com/office/drawing/2014/main" id="{CC470493-B102-4DA3-A258-88CD798219E1}"/>
              </a:ext>
            </a:extLst>
          </p:cNvPr>
          <p:cNvSpPr>
            <a:spLocks noGrp="1"/>
          </p:cNvSpPr>
          <p:nvPr>
            <p:ph type="subTitle" idx="1"/>
          </p:nvPr>
        </p:nvSpPr>
        <p:spPr>
          <a:xfrm>
            <a:off x="810001" y="5280847"/>
            <a:ext cx="10572000" cy="733454"/>
          </a:xfrm>
        </p:spPr>
        <p:txBody>
          <a:bodyPr>
            <a:normAutofit/>
          </a:bodyPr>
          <a:lstStyle/>
          <a:p>
            <a:r>
              <a:rPr lang="en-US" sz="3000" b="1" dirty="0"/>
              <a:t>Local Public Health Crisis Communication</a:t>
            </a:r>
          </a:p>
        </p:txBody>
      </p:sp>
    </p:spTree>
    <p:extLst>
      <p:ext uri="{BB962C8B-B14F-4D97-AF65-F5344CB8AC3E}">
        <p14:creationId xmlns:p14="http://schemas.microsoft.com/office/powerpoint/2010/main" val="2890812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7904C-600A-4A1D-ACD0-CE7D68A81DEB}"/>
              </a:ext>
            </a:extLst>
          </p:cNvPr>
          <p:cNvSpPr>
            <a:spLocks noGrp="1"/>
          </p:cNvSpPr>
          <p:nvPr>
            <p:ph type="title"/>
          </p:nvPr>
        </p:nvSpPr>
        <p:spPr/>
        <p:txBody>
          <a:bodyPr/>
          <a:lstStyle/>
          <a:p>
            <a:r>
              <a:rPr lang="en-US" dirty="0"/>
              <a:t>Tools/Resources</a:t>
            </a:r>
          </a:p>
        </p:txBody>
      </p:sp>
      <p:sp>
        <p:nvSpPr>
          <p:cNvPr id="3" name="Content Placeholder 2">
            <a:extLst>
              <a:ext uri="{FF2B5EF4-FFF2-40B4-BE49-F238E27FC236}">
                <a16:creationId xmlns:a16="http://schemas.microsoft.com/office/drawing/2014/main" id="{10514860-9348-4297-A9D1-F78B2DFF656D}"/>
              </a:ext>
            </a:extLst>
          </p:cNvPr>
          <p:cNvSpPr>
            <a:spLocks noGrp="1"/>
          </p:cNvSpPr>
          <p:nvPr>
            <p:ph idx="1"/>
          </p:nvPr>
        </p:nvSpPr>
        <p:spPr>
          <a:xfrm>
            <a:off x="818712" y="2222287"/>
            <a:ext cx="10554574" cy="4508451"/>
          </a:xfrm>
        </p:spPr>
        <p:txBody>
          <a:bodyPr>
            <a:normAutofit fontScale="85000" lnSpcReduction="20000"/>
          </a:bodyPr>
          <a:lstStyle/>
          <a:p>
            <a:r>
              <a:rPr lang="en-US" sz="3000" dirty="0"/>
              <a:t>CDC Crisis &amp; Emergency Risk Communication: </a:t>
            </a:r>
            <a:r>
              <a:rPr lang="en-US" sz="3000" dirty="0">
                <a:hlinkClick r:id="rId3"/>
              </a:rPr>
              <a:t>https://emergency.cdc.gov/cerc/index.asp</a:t>
            </a:r>
            <a:endParaRPr lang="en-US" sz="3000" dirty="0"/>
          </a:p>
          <a:p>
            <a:pPr lvl="1"/>
            <a:r>
              <a:rPr lang="en-US" sz="2800" dirty="0"/>
              <a:t>Training, templates, plans, disease specific webinars</a:t>
            </a:r>
          </a:p>
          <a:p>
            <a:r>
              <a:rPr lang="en-US" sz="3000" dirty="0"/>
              <a:t>SAMHSA Communicating in a Crisis: </a:t>
            </a:r>
            <a:r>
              <a:rPr lang="en-US" sz="2800" dirty="0">
                <a:hlinkClick r:id="rId4"/>
              </a:rPr>
              <a:t>https://store.samhsa.gov/sites/default/files/d7/priv/pep19-01-01-005.pdf</a:t>
            </a:r>
            <a:endParaRPr lang="en-US" sz="2800" dirty="0"/>
          </a:p>
          <a:p>
            <a:pPr lvl="1"/>
            <a:r>
              <a:rPr lang="en-US" sz="2800" dirty="0"/>
              <a:t>Good section about developing goals/key messages &amp; sticking with them (starts </a:t>
            </a:r>
            <a:r>
              <a:rPr lang="en-US" sz="2800" dirty="0" err="1"/>
              <a:t>pg</a:t>
            </a:r>
            <a:r>
              <a:rPr lang="en-US" sz="2800" dirty="0"/>
              <a:t> 7)</a:t>
            </a:r>
          </a:p>
          <a:p>
            <a:r>
              <a:rPr lang="en-US" sz="3000" dirty="0"/>
              <a:t>Local Public Health Institute of Massachusetts: </a:t>
            </a:r>
            <a:r>
              <a:rPr lang="en-US" sz="3000" dirty="0">
                <a:hlinkClick r:id="rId5"/>
              </a:rPr>
              <a:t>https://sites.bu.edu/masslocalinstitute/2021/06/29/foundations-for-local-public-health-practice-3/</a:t>
            </a:r>
            <a:endParaRPr lang="en-US" sz="3000" dirty="0"/>
          </a:p>
          <a:p>
            <a:pPr lvl="1"/>
            <a:r>
              <a:rPr lang="en-US" sz="2800" dirty="0"/>
              <a:t>Foundations course has communication module</a:t>
            </a:r>
          </a:p>
        </p:txBody>
      </p:sp>
    </p:spTree>
    <p:extLst>
      <p:ext uri="{BB962C8B-B14F-4D97-AF65-F5344CB8AC3E}">
        <p14:creationId xmlns:p14="http://schemas.microsoft.com/office/powerpoint/2010/main" val="2235068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A35A1-0B1D-43E2-89B7-B5824B37ACA7}"/>
              </a:ext>
            </a:extLst>
          </p:cNvPr>
          <p:cNvSpPr>
            <a:spLocks noGrp="1"/>
          </p:cNvSpPr>
          <p:nvPr>
            <p:ph type="title"/>
          </p:nvPr>
        </p:nvSpPr>
        <p:spPr>
          <a:xfrm>
            <a:off x="1253765" y="2435957"/>
            <a:ext cx="4713402" cy="2007789"/>
          </a:xfrm>
        </p:spPr>
        <p:txBody>
          <a:bodyPr/>
          <a:lstStyle/>
          <a:p>
            <a:r>
              <a:rPr lang="en-US" dirty="0"/>
              <a:t>Teresa Wood Kett, MPH</a:t>
            </a:r>
            <a:br>
              <a:rPr lang="en-US" dirty="0"/>
            </a:br>
            <a:br>
              <a:rPr lang="en-US" dirty="0"/>
            </a:br>
            <a:r>
              <a:rPr lang="en-US" sz="2800" dirty="0">
                <a:solidFill>
                  <a:schemeClr val="tx1"/>
                </a:solidFill>
                <a:hlinkClick r:id="rId3">
                  <a:extLst>
                    <a:ext uri="{A12FA001-AC4F-418D-AE19-62706E023703}">
                      <ahyp:hlinkClr xmlns:ahyp="http://schemas.microsoft.com/office/drawing/2018/hyperlinkcolor" val="tx"/>
                    </a:ext>
                  </a:extLst>
                </a:hlinkClick>
              </a:rPr>
              <a:t>www.publichealthpost.org</a:t>
            </a:r>
            <a:endParaRPr lang="en-US" sz="2800" dirty="0">
              <a:solidFill>
                <a:schemeClr val="tx1"/>
              </a:solidFill>
            </a:endParaRPr>
          </a:p>
        </p:txBody>
      </p:sp>
      <p:sp>
        <p:nvSpPr>
          <p:cNvPr id="3" name="Text Placeholder 2">
            <a:extLst>
              <a:ext uri="{FF2B5EF4-FFF2-40B4-BE49-F238E27FC236}">
                <a16:creationId xmlns:a16="http://schemas.microsoft.com/office/drawing/2014/main" id="{3ECA938F-B393-47FD-96D3-F22AAC029DF2}"/>
              </a:ext>
            </a:extLst>
          </p:cNvPr>
          <p:cNvSpPr>
            <a:spLocks noGrp="1"/>
          </p:cNvSpPr>
          <p:nvPr>
            <p:ph type="body" sz="quarter" idx="16"/>
          </p:nvPr>
        </p:nvSpPr>
        <p:spPr/>
        <p:txBody>
          <a:bodyPr>
            <a:normAutofit/>
          </a:bodyPr>
          <a:lstStyle/>
          <a:p>
            <a:r>
              <a:rPr lang="en-US" dirty="0"/>
              <a:t>Managing Editor, Public Health Post</a:t>
            </a:r>
          </a:p>
          <a:p>
            <a:r>
              <a:rPr lang="en-US" dirty="0"/>
              <a:t>Boston University School of Public Health</a:t>
            </a:r>
          </a:p>
          <a:p>
            <a:endParaRPr lang="en-US" dirty="0"/>
          </a:p>
          <a:p>
            <a:r>
              <a:rPr lang="en-US" dirty="0"/>
              <a:t>Subscribe to our Friday Roundup of Stories</a:t>
            </a:r>
          </a:p>
          <a:p>
            <a:r>
              <a:rPr lang="en-US" dirty="0">
                <a:hlinkClick r:id="rId4"/>
              </a:rPr>
              <a:t>https://www.publichealthpost.org/about-us/</a:t>
            </a:r>
            <a:endParaRPr lang="en-US" dirty="0"/>
          </a:p>
        </p:txBody>
      </p:sp>
    </p:spTree>
    <p:extLst>
      <p:ext uri="{BB962C8B-B14F-4D97-AF65-F5344CB8AC3E}">
        <p14:creationId xmlns:p14="http://schemas.microsoft.com/office/powerpoint/2010/main" val="3088765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AEB03-78F9-4C0F-92BC-82DE42FF3532}"/>
              </a:ext>
            </a:extLst>
          </p:cNvPr>
          <p:cNvSpPr>
            <a:spLocks noGrp="1"/>
          </p:cNvSpPr>
          <p:nvPr>
            <p:ph type="title"/>
          </p:nvPr>
        </p:nvSpPr>
        <p:spPr/>
        <p:txBody>
          <a:bodyPr/>
          <a:lstStyle/>
          <a:p>
            <a:r>
              <a:rPr lang="en-US" dirty="0"/>
              <a:t>Welcome &amp; Agenda</a:t>
            </a:r>
          </a:p>
        </p:txBody>
      </p:sp>
      <p:sp>
        <p:nvSpPr>
          <p:cNvPr id="3" name="Content Placeholder 2">
            <a:extLst>
              <a:ext uri="{FF2B5EF4-FFF2-40B4-BE49-F238E27FC236}">
                <a16:creationId xmlns:a16="http://schemas.microsoft.com/office/drawing/2014/main" id="{6183DFEA-F2C7-44E6-B21C-3F6A06265E9B}"/>
              </a:ext>
            </a:extLst>
          </p:cNvPr>
          <p:cNvSpPr>
            <a:spLocks noGrp="1"/>
          </p:cNvSpPr>
          <p:nvPr>
            <p:ph idx="1"/>
          </p:nvPr>
        </p:nvSpPr>
        <p:spPr/>
        <p:txBody>
          <a:bodyPr>
            <a:normAutofit/>
          </a:bodyPr>
          <a:lstStyle/>
          <a:p>
            <a:r>
              <a:rPr lang="en-US" sz="3000" dirty="0"/>
              <a:t>Panelist Tips</a:t>
            </a:r>
          </a:p>
          <a:p>
            <a:r>
              <a:rPr lang="en-US" sz="3000" dirty="0"/>
              <a:t>Breakout Groups</a:t>
            </a:r>
          </a:p>
          <a:p>
            <a:r>
              <a:rPr lang="en-US" sz="3000" dirty="0"/>
              <a:t>Large Group Tip Additions</a:t>
            </a:r>
          </a:p>
          <a:p>
            <a:r>
              <a:rPr lang="en-US" sz="3000" dirty="0"/>
              <a:t>Crisis Communication Tools</a:t>
            </a:r>
          </a:p>
        </p:txBody>
      </p:sp>
    </p:spTree>
    <p:extLst>
      <p:ext uri="{BB962C8B-B14F-4D97-AF65-F5344CB8AC3E}">
        <p14:creationId xmlns:p14="http://schemas.microsoft.com/office/powerpoint/2010/main" val="671419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229A7-2943-4505-87DA-DACA8DAF25A6}"/>
              </a:ext>
            </a:extLst>
          </p:cNvPr>
          <p:cNvSpPr>
            <a:spLocks noGrp="1"/>
          </p:cNvSpPr>
          <p:nvPr>
            <p:ph type="title"/>
          </p:nvPr>
        </p:nvSpPr>
        <p:spPr/>
        <p:txBody>
          <a:bodyPr/>
          <a:lstStyle/>
          <a:p>
            <a:r>
              <a:rPr lang="en-US" dirty="0"/>
              <a:t>Damon Chaplin, New Bedford</a:t>
            </a:r>
          </a:p>
        </p:txBody>
      </p:sp>
      <p:sp>
        <p:nvSpPr>
          <p:cNvPr id="3" name="Content Placeholder 2">
            <a:extLst>
              <a:ext uri="{FF2B5EF4-FFF2-40B4-BE49-F238E27FC236}">
                <a16:creationId xmlns:a16="http://schemas.microsoft.com/office/drawing/2014/main" id="{A14E9FC2-A63C-42B2-9206-C0F8145B0080}"/>
              </a:ext>
            </a:extLst>
          </p:cNvPr>
          <p:cNvSpPr>
            <a:spLocks noGrp="1"/>
          </p:cNvSpPr>
          <p:nvPr>
            <p:ph idx="1"/>
          </p:nvPr>
        </p:nvSpPr>
        <p:spPr>
          <a:xfrm>
            <a:off x="818712" y="2222287"/>
            <a:ext cx="10554574" cy="1576715"/>
          </a:xfrm>
        </p:spPr>
        <p:txBody>
          <a:bodyPr/>
          <a:lstStyle/>
          <a:p>
            <a:r>
              <a:rPr lang="en-US" sz="3000" b="1" dirty="0"/>
              <a:t>Tip: Long-term relationship building and trust building matter.</a:t>
            </a:r>
            <a:endParaRPr lang="en-US" dirty="0"/>
          </a:p>
        </p:txBody>
      </p:sp>
      <p:sp>
        <p:nvSpPr>
          <p:cNvPr id="5" name="Content Placeholder 2">
            <a:extLst>
              <a:ext uri="{FF2B5EF4-FFF2-40B4-BE49-F238E27FC236}">
                <a16:creationId xmlns:a16="http://schemas.microsoft.com/office/drawing/2014/main" id="{97085804-91F6-4BD1-975D-7850CB60C782}"/>
              </a:ext>
            </a:extLst>
          </p:cNvPr>
          <p:cNvSpPr txBox="1">
            <a:spLocks/>
          </p:cNvSpPr>
          <p:nvPr/>
        </p:nvSpPr>
        <p:spPr>
          <a:xfrm>
            <a:off x="810000" y="3921551"/>
            <a:ext cx="10554574" cy="2696065"/>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r>
              <a:rPr lang="en-US" b="1" i="1" dirty="0"/>
              <a:t>BIO:</a:t>
            </a:r>
            <a:r>
              <a:rPr lang="en-US" i="1" dirty="0"/>
              <a:t> Damon Chaplin has served as Director of the New Bedford Health Department since January 2018. Previously, he was Director of Local Public Health Initiatives and Metro Boston Regional Director at Massachusetts Department of Public Health, as well as Healthy School Inspection Program Manager at the Boston Public Health Commission. A Massachusetts native, he holds an MBA from Curry College and a BA from Central State University in Ohio.</a:t>
            </a:r>
            <a:endParaRPr lang="en-US" dirty="0"/>
          </a:p>
        </p:txBody>
      </p:sp>
    </p:spTree>
    <p:extLst>
      <p:ext uri="{BB962C8B-B14F-4D97-AF65-F5344CB8AC3E}">
        <p14:creationId xmlns:p14="http://schemas.microsoft.com/office/powerpoint/2010/main" val="570498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229A7-2943-4505-87DA-DACA8DAF25A6}"/>
              </a:ext>
            </a:extLst>
          </p:cNvPr>
          <p:cNvSpPr>
            <a:spLocks noGrp="1"/>
          </p:cNvSpPr>
          <p:nvPr>
            <p:ph type="title"/>
          </p:nvPr>
        </p:nvSpPr>
        <p:spPr/>
        <p:txBody>
          <a:bodyPr/>
          <a:lstStyle/>
          <a:p>
            <a:r>
              <a:rPr lang="en-US" dirty="0"/>
              <a:t>Natasha Waden, Arlington</a:t>
            </a:r>
          </a:p>
        </p:txBody>
      </p:sp>
      <p:sp>
        <p:nvSpPr>
          <p:cNvPr id="3" name="Content Placeholder 2">
            <a:extLst>
              <a:ext uri="{FF2B5EF4-FFF2-40B4-BE49-F238E27FC236}">
                <a16:creationId xmlns:a16="http://schemas.microsoft.com/office/drawing/2014/main" id="{A14E9FC2-A63C-42B2-9206-C0F8145B0080}"/>
              </a:ext>
            </a:extLst>
          </p:cNvPr>
          <p:cNvSpPr>
            <a:spLocks noGrp="1"/>
          </p:cNvSpPr>
          <p:nvPr>
            <p:ph idx="1"/>
          </p:nvPr>
        </p:nvSpPr>
        <p:spPr>
          <a:xfrm>
            <a:off x="818712" y="2222287"/>
            <a:ext cx="10554574" cy="1576715"/>
          </a:xfrm>
        </p:spPr>
        <p:txBody>
          <a:bodyPr/>
          <a:lstStyle/>
          <a:p>
            <a:r>
              <a:rPr lang="en-US" sz="3000" b="1" dirty="0"/>
              <a:t>Tip: Short + Simple = Effective</a:t>
            </a:r>
          </a:p>
          <a:p>
            <a:pPr marL="0" indent="0">
              <a:buNone/>
            </a:pPr>
            <a:endParaRPr lang="en-US" dirty="0"/>
          </a:p>
        </p:txBody>
      </p:sp>
      <p:sp>
        <p:nvSpPr>
          <p:cNvPr id="5" name="Content Placeholder 2">
            <a:extLst>
              <a:ext uri="{FF2B5EF4-FFF2-40B4-BE49-F238E27FC236}">
                <a16:creationId xmlns:a16="http://schemas.microsoft.com/office/drawing/2014/main" id="{97085804-91F6-4BD1-975D-7850CB60C782}"/>
              </a:ext>
            </a:extLst>
          </p:cNvPr>
          <p:cNvSpPr txBox="1">
            <a:spLocks/>
          </p:cNvSpPr>
          <p:nvPr/>
        </p:nvSpPr>
        <p:spPr>
          <a:xfrm>
            <a:off x="810000" y="3921551"/>
            <a:ext cx="10554574" cy="2696065"/>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r>
              <a:rPr lang="en-US" b="1" i="1" dirty="0"/>
              <a:t>BIO: </a:t>
            </a:r>
            <a:r>
              <a:rPr lang="en-US" i="1" dirty="0"/>
              <a:t>Natasha Waden, Public Health Director for the Town of Arlington, has worked in local public health for the past 15 years. She obtained a BS in Health Education from Plymouth State University and a Master’s in Public Administration from Suffolk University.</a:t>
            </a:r>
          </a:p>
        </p:txBody>
      </p:sp>
    </p:spTree>
    <p:extLst>
      <p:ext uri="{BB962C8B-B14F-4D97-AF65-F5344CB8AC3E}">
        <p14:creationId xmlns:p14="http://schemas.microsoft.com/office/powerpoint/2010/main" val="1123317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229A7-2943-4505-87DA-DACA8DAF25A6}"/>
              </a:ext>
            </a:extLst>
          </p:cNvPr>
          <p:cNvSpPr>
            <a:spLocks noGrp="1"/>
          </p:cNvSpPr>
          <p:nvPr>
            <p:ph type="title"/>
          </p:nvPr>
        </p:nvSpPr>
        <p:spPr/>
        <p:txBody>
          <a:bodyPr/>
          <a:lstStyle/>
          <a:p>
            <a:r>
              <a:rPr lang="en-US" dirty="0"/>
              <a:t>Roberto Santamaria, Nantucket</a:t>
            </a:r>
          </a:p>
        </p:txBody>
      </p:sp>
      <p:sp>
        <p:nvSpPr>
          <p:cNvPr id="3" name="Content Placeholder 2">
            <a:extLst>
              <a:ext uri="{FF2B5EF4-FFF2-40B4-BE49-F238E27FC236}">
                <a16:creationId xmlns:a16="http://schemas.microsoft.com/office/drawing/2014/main" id="{A14E9FC2-A63C-42B2-9206-C0F8145B0080}"/>
              </a:ext>
            </a:extLst>
          </p:cNvPr>
          <p:cNvSpPr>
            <a:spLocks noGrp="1"/>
          </p:cNvSpPr>
          <p:nvPr>
            <p:ph idx="1"/>
          </p:nvPr>
        </p:nvSpPr>
        <p:spPr>
          <a:xfrm>
            <a:off x="818712" y="2222287"/>
            <a:ext cx="10554574" cy="2696065"/>
          </a:xfrm>
        </p:spPr>
        <p:txBody>
          <a:bodyPr>
            <a:normAutofit/>
          </a:bodyPr>
          <a:lstStyle/>
          <a:p>
            <a:r>
              <a:rPr lang="en-US" sz="3000" b="1" dirty="0"/>
              <a:t>Tip: </a:t>
            </a:r>
            <a:r>
              <a:rPr lang="en-US" sz="3200" b="1" dirty="0"/>
              <a:t>Pictures speak louder than words. A video screams over crowds</a:t>
            </a:r>
          </a:p>
          <a:p>
            <a:pPr lvl="1"/>
            <a:r>
              <a:rPr lang="en-US" sz="2200" dirty="0"/>
              <a:t>Document, document, document. Most smartphones are now scanners as well. Scan your documents! </a:t>
            </a:r>
          </a:p>
          <a:p>
            <a:pPr lvl="1"/>
            <a:r>
              <a:rPr lang="en-US" sz="2200" dirty="0"/>
              <a:t>Visual Storytelling helps explain better than most. </a:t>
            </a:r>
          </a:p>
          <a:p>
            <a:endParaRPr lang="en-US" dirty="0"/>
          </a:p>
        </p:txBody>
      </p:sp>
      <p:sp>
        <p:nvSpPr>
          <p:cNvPr id="5" name="Content Placeholder 2">
            <a:extLst>
              <a:ext uri="{FF2B5EF4-FFF2-40B4-BE49-F238E27FC236}">
                <a16:creationId xmlns:a16="http://schemas.microsoft.com/office/drawing/2014/main" id="{97085804-91F6-4BD1-975D-7850CB60C782}"/>
              </a:ext>
            </a:extLst>
          </p:cNvPr>
          <p:cNvSpPr txBox="1">
            <a:spLocks/>
          </p:cNvSpPr>
          <p:nvPr/>
        </p:nvSpPr>
        <p:spPr>
          <a:xfrm>
            <a:off x="810000" y="4703975"/>
            <a:ext cx="10554574" cy="1913641"/>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r>
              <a:rPr lang="en-US" b="1" i="1" dirty="0"/>
              <a:t>BIO: </a:t>
            </a:r>
            <a:r>
              <a:rPr lang="en-US" i="1" dirty="0"/>
              <a:t>Roberto Santamaria is the Director of Health and Human Services for the Island of Nantucket. With 11 years in the field, Roberto uses his experiences in multiple towns across Massachusetts to inform policy and decisions. </a:t>
            </a:r>
          </a:p>
        </p:txBody>
      </p:sp>
    </p:spTree>
    <p:extLst>
      <p:ext uri="{BB962C8B-B14F-4D97-AF65-F5344CB8AC3E}">
        <p14:creationId xmlns:p14="http://schemas.microsoft.com/office/powerpoint/2010/main" val="2622334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229A7-2943-4505-87DA-DACA8DAF25A6}"/>
              </a:ext>
            </a:extLst>
          </p:cNvPr>
          <p:cNvSpPr>
            <a:spLocks noGrp="1"/>
          </p:cNvSpPr>
          <p:nvPr>
            <p:ph type="title"/>
          </p:nvPr>
        </p:nvSpPr>
        <p:spPr/>
        <p:txBody>
          <a:bodyPr/>
          <a:lstStyle/>
          <a:p>
            <a:r>
              <a:rPr lang="en-US" dirty="0"/>
              <a:t>Jayne Smith, Dalton &amp; Alford</a:t>
            </a:r>
          </a:p>
        </p:txBody>
      </p:sp>
      <p:sp>
        <p:nvSpPr>
          <p:cNvPr id="3" name="Content Placeholder 2">
            <a:extLst>
              <a:ext uri="{FF2B5EF4-FFF2-40B4-BE49-F238E27FC236}">
                <a16:creationId xmlns:a16="http://schemas.microsoft.com/office/drawing/2014/main" id="{A14E9FC2-A63C-42B2-9206-C0F8145B0080}"/>
              </a:ext>
            </a:extLst>
          </p:cNvPr>
          <p:cNvSpPr>
            <a:spLocks noGrp="1"/>
          </p:cNvSpPr>
          <p:nvPr>
            <p:ph idx="1"/>
          </p:nvPr>
        </p:nvSpPr>
        <p:spPr>
          <a:xfrm>
            <a:off x="818712" y="2222287"/>
            <a:ext cx="10554574" cy="1576715"/>
          </a:xfrm>
        </p:spPr>
        <p:txBody>
          <a:bodyPr/>
          <a:lstStyle/>
          <a:p>
            <a:r>
              <a:rPr lang="en-US" sz="3000" b="1" dirty="0"/>
              <a:t>Tip: Current business contact lists are an important part of effective crisis communication plan.</a:t>
            </a:r>
            <a:endParaRPr lang="en-US" sz="3000" dirty="0"/>
          </a:p>
        </p:txBody>
      </p:sp>
      <p:sp>
        <p:nvSpPr>
          <p:cNvPr id="5" name="Content Placeholder 2">
            <a:extLst>
              <a:ext uri="{FF2B5EF4-FFF2-40B4-BE49-F238E27FC236}">
                <a16:creationId xmlns:a16="http://schemas.microsoft.com/office/drawing/2014/main" id="{97085804-91F6-4BD1-975D-7850CB60C782}"/>
              </a:ext>
            </a:extLst>
          </p:cNvPr>
          <p:cNvSpPr txBox="1">
            <a:spLocks/>
          </p:cNvSpPr>
          <p:nvPr/>
        </p:nvSpPr>
        <p:spPr>
          <a:xfrm>
            <a:off x="810000" y="3921551"/>
            <a:ext cx="10554574" cy="2696065"/>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r>
              <a:rPr lang="en-US" b="1" i="1" dirty="0"/>
              <a:t>BIO: </a:t>
            </a:r>
            <a:r>
              <a:rPr lang="en-US" i="1" dirty="0"/>
              <a:t>Jayne Smith is a fully credentialed Health Agent for the towns of Alford and Dalton in the wild west of Berkshire County.  Jayne has worked in several public health department since returning to MA in 2014, and continues work to advance public health through her involvement in the Southern Berkshire Public Health Collaborative, the SAPHE working group and as the Region 1 Representative for MHOA.  Jayne and her family run a small farm in Sheffield, MA where they sell honey, beef and garlic at their roadside farm stand and the farmers’ market.</a:t>
            </a:r>
          </a:p>
        </p:txBody>
      </p:sp>
    </p:spTree>
    <p:extLst>
      <p:ext uri="{BB962C8B-B14F-4D97-AF65-F5344CB8AC3E}">
        <p14:creationId xmlns:p14="http://schemas.microsoft.com/office/powerpoint/2010/main" val="944236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229A7-2943-4505-87DA-DACA8DAF25A6}"/>
              </a:ext>
            </a:extLst>
          </p:cNvPr>
          <p:cNvSpPr>
            <a:spLocks noGrp="1"/>
          </p:cNvSpPr>
          <p:nvPr>
            <p:ph type="title"/>
          </p:nvPr>
        </p:nvSpPr>
        <p:spPr/>
        <p:txBody>
          <a:bodyPr/>
          <a:lstStyle/>
          <a:p>
            <a:r>
              <a:rPr lang="en-US" dirty="0"/>
              <a:t>Kristin Black, Northborough</a:t>
            </a:r>
          </a:p>
        </p:txBody>
      </p:sp>
      <p:sp>
        <p:nvSpPr>
          <p:cNvPr id="3" name="Content Placeholder 2">
            <a:extLst>
              <a:ext uri="{FF2B5EF4-FFF2-40B4-BE49-F238E27FC236}">
                <a16:creationId xmlns:a16="http://schemas.microsoft.com/office/drawing/2014/main" id="{A14E9FC2-A63C-42B2-9206-C0F8145B0080}"/>
              </a:ext>
            </a:extLst>
          </p:cNvPr>
          <p:cNvSpPr>
            <a:spLocks noGrp="1"/>
          </p:cNvSpPr>
          <p:nvPr>
            <p:ph idx="1"/>
          </p:nvPr>
        </p:nvSpPr>
        <p:spPr>
          <a:xfrm>
            <a:off x="818712" y="2222287"/>
            <a:ext cx="10554574" cy="1576715"/>
          </a:xfrm>
        </p:spPr>
        <p:txBody>
          <a:bodyPr>
            <a:normAutofit fontScale="92500"/>
          </a:bodyPr>
          <a:lstStyle/>
          <a:p>
            <a:r>
              <a:rPr lang="en-US" sz="3000" b="1" dirty="0"/>
              <a:t>Tip: Customize your messages for your audience.  Email marketing software allows you to create sign-up forms where users can select email lists of interest.</a:t>
            </a:r>
          </a:p>
        </p:txBody>
      </p:sp>
      <p:sp>
        <p:nvSpPr>
          <p:cNvPr id="5" name="Content Placeholder 2">
            <a:extLst>
              <a:ext uri="{FF2B5EF4-FFF2-40B4-BE49-F238E27FC236}">
                <a16:creationId xmlns:a16="http://schemas.microsoft.com/office/drawing/2014/main" id="{97085804-91F6-4BD1-975D-7850CB60C782}"/>
              </a:ext>
            </a:extLst>
          </p:cNvPr>
          <p:cNvSpPr txBox="1">
            <a:spLocks/>
          </p:cNvSpPr>
          <p:nvPr/>
        </p:nvSpPr>
        <p:spPr>
          <a:xfrm>
            <a:off x="810000" y="3921551"/>
            <a:ext cx="10554574" cy="2696065"/>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r>
              <a:rPr lang="en-US" b="1" i="1" dirty="0"/>
              <a:t>BIO: </a:t>
            </a:r>
            <a:r>
              <a:rPr lang="en-US" i="1" dirty="0"/>
              <a:t>Kristin Black, PhD, MS is the Health Agent for the Town of Northborough and serves as the shared services coordinator for the Greater Boroughs Partnership for Health.  Kristin previously worked for the Uxbridge Board of Health for 5 years and transitioned to Northborough in October of 2020.  </a:t>
            </a:r>
            <a:r>
              <a:rPr lang="en-US" dirty="0"/>
              <a:t>  </a:t>
            </a:r>
          </a:p>
        </p:txBody>
      </p:sp>
    </p:spTree>
    <p:extLst>
      <p:ext uri="{BB962C8B-B14F-4D97-AF65-F5344CB8AC3E}">
        <p14:creationId xmlns:p14="http://schemas.microsoft.com/office/powerpoint/2010/main" val="1063991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0B5D7-7240-4C78-A0E0-4CBC5725A356}"/>
              </a:ext>
            </a:extLst>
          </p:cNvPr>
          <p:cNvSpPr>
            <a:spLocks noGrp="1"/>
          </p:cNvSpPr>
          <p:nvPr>
            <p:ph type="title"/>
          </p:nvPr>
        </p:nvSpPr>
        <p:spPr/>
        <p:txBody>
          <a:bodyPr/>
          <a:lstStyle/>
          <a:p>
            <a:r>
              <a:rPr lang="en-US" dirty="0"/>
              <a:t>Breakout Groups</a:t>
            </a:r>
          </a:p>
        </p:txBody>
      </p:sp>
      <p:sp>
        <p:nvSpPr>
          <p:cNvPr id="3" name="Content Placeholder 2">
            <a:extLst>
              <a:ext uri="{FF2B5EF4-FFF2-40B4-BE49-F238E27FC236}">
                <a16:creationId xmlns:a16="http://schemas.microsoft.com/office/drawing/2014/main" id="{A5B3EC02-EFC1-4F6E-AEAF-35C98FD3A74B}"/>
              </a:ext>
            </a:extLst>
          </p:cNvPr>
          <p:cNvSpPr>
            <a:spLocks noGrp="1"/>
          </p:cNvSpPr>
          <p:nvPr>
            <p:ph idx="1"/>
          </p:nvPr>
        </p:nvSpPr>
        <p:spPr/>
        <p:txBody>
          <a:bodyPr>
            <a:normAutofit/>
          </a:bodyPr>
          <a:lstStyle/>
          <a:p>
            <a:r>
              <a:rPr lang="en-US" sz="3000" b="1" dirty="0"/>
              <a:t>What other tips should be added to our Local Public Health Crisis Communication list?</a:t>
            </a:r>
          </a:p>
          <a:p>
            <a:r>
              <a:rPr lang="en-US" sz="3000" b="1" dirty="0"/>
              <a:t>What have you found that doesn’t work in your community?</a:t>
            </a:r>
          </a:p>
          <a:p>
            <a:r>
              <a:rPr lang="en-US" sz="3000" b="1" dirty="0"/>
              <a:t>What resources are on your crisis communication wish list?</a:t>
            </a:r>
          </a:p>
        </p:txBody>
      </p:sp>
    </p:spTree>
    <p:extLst>
      <p:ext uri="{BB962C8B-B14F-4D97-AF65-F5344CB8AC3E}">
        <p14:creationId xmlns:p14="http://schemas.microsoft.com/office/powerpoint/2010/main" val="159419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83861-B17C-4C22-9274-0BBCD0F42491}"/>
              </a:ext>
            </a:extLst>
          </p:cNvPr>
          <p:cNvSpPr>
            <a:spLocks noGrp="1"/>
          </p:cNvSpPr>
          <p:nvPr>
            <p:ph type="title"/>
          </p:nvPr>
        </p:nvSpPr>
        <p:spPr/>
        <p:txBody>
          <a:bodyPr/>
          <a:lstStyle/>
          <a:p>
            <a:r>
              <a:rPr lang="en-US" dirty="0"/>
              <a:t>Template tool</a:t>
            </a:r>
          </a:p>
        </p:txBody>
      </p:sp>
      <p:pic>
        <p:nvPicPr>
          <p:cNvPr id="5" name="Content Placeholder 4">
            <a:extLst>
              <a:ext uri="{FF2B5EF4-FFF2-40B4-BE49-F238E27FC236}">
                <a16:creationId xmlns:a16="http://schemas.microsoft.com/office/drawing/2014/main" id="{79158153-DF2D-4A64-9781-B13398F26436}"/>
              </a:ext>
            </a:extLst>
          </p:cNvPr>
          <p:cNvPicPr>
            <a:picLocks noGrp="1" noChangeAspect="1"/>
          </p:cNvPicPr>
          <p:nvPr>
            <p:ph idx="1"/>
          </p:nvPr>
        </p:nvPicPr>
        <p:blipFill>
          <a:blip r:embed="rId3"/>
          <a:stretch>
            <a:fillRect/>
          </a:stretch>
        </p:blipFill>
        <p:spPr>
          <a:xfrm>
            <a:off x="4981755" y="315168"/>
            <a:ext cx="5585692" cy="6406143"/>
          </a:xfrm>
        </p:spPr>
      </p:pic>
      <p:sp>
        <p:nvSpPr>
          <p:cNvPr id="6" name="TextBox 5">
            <a:extLst>
              <a:ext uri="{FF2B5EF4-FFF2-40B4-BE49-F238E27FC236}">
                <a16:creationId xmlns:a16="http://schemas.microsoft.com/office/drawing/2014/main" id="{CE258EB8-13CE-4FDB-B322-4C4E3B94A909}"/>
              </a:ext>
            </a:extLst>
          </p:cNvPr>
          <p:cNvSpPr txBox="1"/>
          <p:nvPr/>
        </p:nvSpPr>
        <p:spPr>
          <a:xfrm>
            <a:off x="461913" y="2592371"/>
            <a:ext cx="2969444" cy="1477328"/>
          </a:xfrm>
          <a:prstGeom prst="rect">
            <a:avLst/>
          </a:prstGeom>
          <a:noFill/>
        </p:spPr>
        <p:txBody>
          <a:bodyPr wrap="square" rtlCol="0">
            <a:spAutoFit/>
          </a:bodyPr>
          <a:lstStyle/>
          <a:p>
            <a:r>
              <a:rPr lang="en-US" dirty="0">
                <a:hlinkClick r:id="rId4"/>
              </a:rPr>
              <a:t>https://emergency.cdc.gov/cerc/resources/pdf/message_development_for_communication.pdf</a:t>
            </a:r>
            <a:endParaRPr lang="en-US" dirty="0"/>
          </a:p>
          <a:p>
            <a:endParaRPr lang="en-US" dirty="0"/>
          </a:p>
        </p:txBody>
      </p:sp>
    </p:spTree>
    <p:extLst>
      <p:ext uri="{BB962C8B-B14F-4D97-AF65-F5344CB8AC3E}">
        <p14:creationId xmlns:p14="http://schemas.microsoft.com/office/powerpoint/2010/main" val="39736146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147</TotalTime>
  <Words>744</Words>
  <Application>Microsoft Office PowerPoint</Application>
  <PresentationFormat>Widescreen</PresentationFormat>
  <Paragraphs>61</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Century Gothic</vt:lpstr>
      <vt:lpstr>Wingdings 2</vt:lpstr>
      <vt:lpstr>Quotable</vt:lpstr>
      <vt:lpstr>Wait, Wait… Can’t Wait!</vt:lpstr>
      <vt:lpstr>Welcome &amp; Agenda</vt:lpstr>
      <vt:lpstr>Damon Chaplin, New Bedford</vt:lpstr>
      <vt:lpstr>Natasha Waden, Arlington</vt:lpstr>
      <vt:lpstr>Roberto Santamaria, Nantucket</vt:lpstr>
      <vt:lpstr>Jayne Smith, Dalton &amp; Alford</vt:lpstr>
      <vt:lpstr>Kristin Black, Northborough</vt:lpstr>
      <vt:lpstr>Breakout Groups</vt:lpstr>
      <vt:lpstr>Template tool</vt:lpstr>
      <vt:lpstr>Tools/Resources</vt:lpstr>
      <vt:lpstr>Teresa Wood Kett, MPH  www.publichealthpost.org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Wait, Wait… Can’t Wait!</dc:title>
  <dc:creator>Kett, Teresa Ann Wood</dc:creator>
  <cp:lastModifiedBy>Kett, Teresa Ann Wood</cp:lastModifiedBy>
  <cp:revision>11</cp:revision>
  <dcterms:created xsi:type="dcterms:W3CDTF">2021-10-17T18:20:51Z</dcterms:created>
  <dcterms:modified xsi:type="dcterms:W3CDTF">2021-10-18T20:36:04Z</dcterms:modified>
</cp:coreProperties>
</file>